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5"/>
  </p:handoutMasterIdLst>
  <p:sldIdLst>
    <p:sldId id="332" r:id="rId3"/>
    <p:sldId id="422" r:id="rId5"/>
    <p:sldId id="334" r:id="rId6"/>
    <p:sldId id="335" r:id="rId7"/>
    <p:sldId id="405" r:id="rId8"/>
    <p:sldId id="336" r:id="rId9"/>
    <p:sldId id="338" r:id="rId10"/>
    <p:sldId id="337" r:id="rId11"/>
    <p:sldId id="339" r:id="rId12"/>
    <p:sldId id="304" r:id="rId13"/>
    <p:sldId id="340" r:id="rId14"/>
    <p:sldId id="341" r:id="rId15"/>
    <p:sldId id="342" r:id="rId16"/>
    <p:sldId id="369" r:id="rId17"/>
    <p:sldId id="372" r:id="rId18"/>
    <p:sldId id="370" r:id="rId19"/>
    <p:sldId id="371" r:id="rId20"/>
    <p:sldId id="373" r:id="rId21"/>
    <p:sldId id="374" r:id="rId22"/>
    <p:sldId id="375" r:id="rId23"/>
    <p:sldId id="442" r:id="rId24"/>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162" y="-1476"/>
      </p:cViewPr>
      <p:guideLst>
        <p:guide orient="horz" pos="1587"/>
        <p:guide pos="2885"/>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26.xml"/><Relationship Id="rId3" Type="http://schemas.openxmlformats.org/officeDocument/2006/relationships/slide" Target="slides/slide1.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Lst>
          </a:blip>
          <a:stretch>
            <a:fillRect/>
          </a:stretch>
        </p:blipFill>
        <p:spPr>
          <a:xfrm>
            <a:off x="0" y="0"/>
            <a:ext cx="9144000" cy="5143500"/>
          </a:xfrm>
          <a:prstGeom prst="rect">
            <a:avLst/>
          </a:prstGeom>
        </p:spPr>
      </p:pic>
      <p:sp>
        <p:nvSpPr>
          <p:cNvPr id="4" name="矩形 3"/>
          <p:cNvSpPr/>
          <p:nvPr userDrawn="1"/>
        </p:nvSpPr>
        <p:spPr>
          <a:xfrm>
            <a:off x="0" y="482600"/>
            <a:ext cx="9144000" cy="45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293228" y="2925925"/>
            <a:ext cx="775136" cy="246221"/>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panose="02010600030101010101" charset="-122"/>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panose="02010600030101010101" charset="-122"/>
              <a:ea typeface="微软雅黑" panose="020B050302020402020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image" Target="../media/image6.png"/><Relationship Id="rId6"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5.xml"/><Relationship Id="rId4" Type="http://schemas.openxmlformats.org/officeDocument/2006/relationships/image" Target="../media/image8.jpeg"/><Relationship Id="rId3" Type="http://schemas.openxmlformats.org/officeDocument/2006/relationships/tags" Target="../tags/tag21.xml"/><Relationship Id="rId2" Type="http://schemas.openxmlformats.org/officeDocument/2006/relationships/image" Target="../media/image7.jpeg"/><Relationship Id="rId1" Type="http://schemas.openxmlformats.org/officeDocument/2006/relationships/tags" Target="../tags/tag2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7.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7.xml"/><Relationship Id="rId7" Type="http://schemas.openxmlformats.org/officeDocument/2006/relationships/image" Target="../media/image6.png"/><Relationship Id="rId6"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4.png"/><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slide" Target="slide1.xml"/><Relationship Id="rId3" Type="http://schemas.openxmlformats.org/officeDocument/2006/relationships/image" Target="../media/image4.png"/><Relationship Id="rId2" Type="http://schemas.microsoft.com/office/2007/relationships/hdphoto" Target="../media/image2.wdp"/><Relationship Id="rId15" Type="http://schemas.openxmlformats.org/officeDocument/2006/relationships/notesSlide" Target="../notesSlides/notesSlide3.xml"/><Relationship Id="rId14" Type="http://schemas.openxmlformats.org/officeDocument/2006/relationships/slideLayout" Target="../slideLayouts/slideLayout7.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slide" Target="slide3.xml"/><Relationship Id="rId10" Type="http://schemas.openxmlformats.org/officeDocument/2006/relationships/tags" Target="../tags/tag8.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13.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7.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5.xml"/><Relationship Id="rId2" Type="http://schemas.openxmlformats.org/officeDocument/2006/relationships/tags" Target="../tags/tag17.xml"/><Relationship Id="rId1" Type="http://schemas.openxmlformats.org/officeDocument/2006/relationships/tags" Target="../tags/tag16.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7.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image" Target="../media/image4.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663065"/>
            <a:ext cx="2453005" cy="352425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0" name="图片 9"/>
          <p:cNvPicPr>
            <a:picLocks noChangeAspect="1"/>
          </p:cNvPicPr>
          <p:nvPr/>
        </p:nvPicPr>
        <p:blipFill>
          <a:blip r:embed="rId5" cstate="screen"/>
          <a:stretch>
            <a:fillRect/>
          </a:stretch>
        </p:blipFill>
        <p:spPr>
          <a:xfrm>
            <a:off x="7217378" y="436017"/>
            <a:ext cx="1331018" cy="3851008"/>
          </a:xfrm>
          <a:prstGeom prst="rect">
            <a:avLst/>
          </a:prstGeom>
        </p:spPr>
      </p:pic>
      <p:sp>
        <p:nvSpPr>
          <p:cNvPr id="17" name="文本框 16"/>
          <p:cNvSpPr txBox="1"/>
          <p:nvPr/>
        </p:nvSpPr>
        <p:spPr>
          <a:xfrm>
            <a:off x="2593975" y="1597025"/>
            <a:ext cx="3956050" cy="1284605"/>
          </a:xfrm>
          <a:prstGeom prst="rect">
            <a:avLst/>
          </a:prstGeom>
          <a:noFill/>
        </p:spPr>
        <p:txBody>
          <a:bodyPr wrap="none" rtlCol="0">
            <a:noAutofit/>
          </a:bodyPr>
          <a:lstStyle/>
          <a:p>
            <a:pPr algn="ctr"/>
            <a:r>
              <a:rPr lang="zh-CN" altLang="zh-CN" sz="4800" b="1" dirty="0">
                <a:solidFill>
                  <a:srgbClr val="7030A0"/>
                </a:solidFill>
                <a:cs typeface="+mn-ea"/>
                <a:sym typeface="+mn-lt"/>
              </a:rPr>
              <a:t>舞</a:t>
            </a:r>
            <a:r>
              <a:rPr lang="en-US" altLang="zh-CN" sz="4800" b="1" dirty="0">
                <a:solidFill>
                  <a:srgbClr val="7030A0"/>
                </a:solidFill>
                <a:cs typeface="+mn-ea"/>
                <a:sym typeface="+mn-lt"/>
              </a:rPr>
              <a:t>  </a:t>
            </a:r>
            <a:r>
              <a:rPr lang="zh-CN" altLang="zh-CN" sz="4800" b="1" dirty="0">
                <a:solidFill>
                  <a:srgbClr val="7030A0"/>
                </a:solidFill>
                <a:cs typeface="+mn-ea"/>
                <a:sym typeface="+mn-lt"/>
              </a:rPr>
              <a:t>蹈</a:t>
            </a:r>
            <a:r>
              <a:rPr lang="en-US" altLang="zh-CN" sz="4800" b="1" dirty="0">
                <a:solidFill>
                  <a:srgbClr val="7030A0"/>
                </a:solidFill>
                <a:cs typeface="+mn-ea"/>
                <a:sym typeface="+mn-lt"/>
              </a:rPr>
              <a:t>  </a:t>
            </a:r>
            <a:r>
              <a:rPr lang="zh-CN" altLang="zh-CN" sz="4800" b="1" dirty="0">
                <a:solidFill>
                  <a:srgbClr val="7030A0"/>
                </a:solidFill>
                <a:cs typeface="+mn-ea"/>
                <a:sym typeface="+mn-lt"/>
              </a:rPr>
              <a:t>鉴</a:t>
            </a:r>
            <a:r>
              <a:rPr lang="en-US" altLang="zh-CN" sz="4800" b="1" dirty="0">
                <a:solidFill>
                  <a:srgbClr val="7030A0"/>
                </a:solidFill>
                <a:cs typeface="+mn-ea"/>
                <a:sym typeface="+mn-lt"/>
              </a:rPr>
              <a:t>  </a:t>
            </a:r>
            <a:r>
              <a:rPr lang="zh-CN" altLang="zh-CN" sz="4800" b="1" dirty="0">
                <a:solidFill>
                  <a:srgbClr val="7030A0"/>
                </a:solidFill>
                <a:cs typeface="+mn-ea"/>
                <a:sym typeface="+mn-lt"/>
              </a:rPr>
              <a:t>赏</a:t>
            </a:r>
            <a:endParaRPr lang="zh-CN" altLang="zh-CN" sz="4800" b="1" dirty="0">
              <a:solidFill>
                <a:srgbClr val="7030A0"/>
              </a:solidFill>
              <a:cs typeface="+mn-ea"/>
              <a:sym typeface="+mn-lt"/>
            </a:endParaRPr>
          </a:p>
        </p:txBody>
      </p:sp>
      <p:pic>
        <p:nvPicPr>
          <p:cNvPr id="2" name="图片 1"/>
          <p:cNvPicPr>
            <a:picLocks noChangeAspect="1"/>
          </p:cNvPicPr>
          <p:nvPr>
            <p:custDataLst>
              <p:tags r:id="rId6"/>
            </p:custDataLst>
          </p:nvPr>
        </p:nvPicPr>
        <p:blipFill>
          <a:blip r:embed="rId7" cstate="screen"/>
          <a:stretch>
            <a:fillRect/>
          </a:stretch>
        </p:blipFill>
        <p:spPr>
          <a:xfrm>
            <a:off x="99398" y="4080303"/>
            <a:ext cx="1480593" cy="10631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887845" y="2393950"/>
            <a:ext cx="1298575" cy="1350010"/>
            <a:chOff x="5052347" y="2851099"/>
            <a:chExt cx="1587120" cy="1730226"/>
          </a:xfrm>
        </p:grpSpPr>
        <p:sp>
          <p:nvSpPr>
            <p:cNvPr id="47" name="Freeform 13"/>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53" name="Freeform 13"/>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nvGrpSpPr>
            <p:cNvPr id="45083" name="组合 58"/>
            <p:cNvGrpSpPr/>
            <p:nvPr/>
          </p:nvGrpSpPr>
          <p:grpSpPr bwMode="auto">
            <a:xfrm>
              <a:off x="5579937" y="3412927"/>
              <a:ext cx="1059530" cy="943868"/>
              <a:chOff x="5405438" y="6815138"/>
              <a:chExt cx="511175" cy="460375"/>
            </a:xfrm>
          </p:grpSpPr>
          <p:sp>
            <p:nvSpPr>
              <p:cNvPr id="60" name="Freeform 61"/>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13" name="Freeform 63"/>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grpSp>
        <p:nvGrpSpPr>
          <p:cNvPr id="2" name="组合 1"/>
          <p:cNvGrpSpPr/>
          <p:nvPr/>
        </p:nvGrpSpPr>
        <p:grpSpPr>
          <a:xfrm>
            <a:off x="1376680" y="2302510"/>
            <a:ext cx="1322705" cy="1496060"/>
            <a:chOff x="1106160" y="2851099"/>
            <a:chExt cx="1561020" cy="1730226"/>
          </a:xfrm>
        </p:grpSpPr>
        <p:sp>
          <p:nvSpPr>
            <p:cNvPr id="46" name="Freeform 13"/>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49" name="Freeform 13"/>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white"/>
                </a:solidFill>
                <a:effectLst/>
                <a:uLnTx/>
                <a:uFillTx/>
                <a:cs typeface="+mn-ea"/>
                <a:sym typeface="+mn-lt"/>
              </a:endParaRPr>
            </a:p>
          </p:txBody>
        </p:sp>
        <p:grpSp>
          <p:nvGrpSpPr>
            <p:cNvPr id="45084" name="组合 62"/>
            <p:cNvGrpSpPr/>
            <p:nvPr/>
          </p:nvGrpSpPr>
          <p:grpSpPr bwMode="auto">
            <a:xfrm>
              <a:off x="1607650" y="3392924"/>
              <a:ext cx="1059530" cy="963871"/>
              <a:chOff x="5722963" y="2742165"/>
              <a:chExt cx="500063" cy="460375"/>
            </a:xfrm>
          </p:grpSpPr>
          <p:sp>
            <p:nvSpPr>
              <p:cNvPr id="64" name="Freeform 55"/>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08" name="Freeform 57"/>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grpSp>
        <p:nvGrpSpPr>
          <p:cNvPr id="3" name="组合 2"/>
          <p:cNvGrpSpPr/>
          <p:nvPr/>
        </p:nvGrpSpPr>
        <p:grpSpPr>
          <a:xfrm>
            <a:off x="3997960" y="1379220"/>
            <a:ext cx="1343025" cy="1391285"/>
            <a:chOff x="3079254" y="1775328"/>
            <a:chExt cx="1560720" cy="1730226"/>
          </a:xfrm>
        </p:grpSpPr>
        <p:sp>
          <p:nvSpPr>
            <p:cNvPr id="45" name="Freeform 13"/>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0" cap="none" spc="0" normalizeH="0" baseline="0" noProof="0">
                <a:ln>
                  <a:noFill/>
                </a:ln>
                <a:solidFill>
                  <a:prstClr val="white"/>
                </a:solidFill>
                <a:effectLst/>
                <a:uLnTx/>
                <a:uFillTx/>
                <a:cs typeface="+mn-ea"/>
                <a:sym typeface="+mn-lt"/>
              </a:endParaRPr>
            </a:p>
          </p:txBody>
        </p:sp>
        <p:sp>
          <p:nvSpPr>
            <p:cNvPr id="50" name="Freeform 13"/>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nvGrpSpPr>
            <p:cNvPr id="45085" name="组合 66"/>
            <p:cNvGrpSpPr/>
            <p:nvPr/>
          </p:nvGrpSpPr>
          <p:grpSpPr bwMode="auto">
            <a:xfrm>
              <a:off x="3564679" y="2331542"/>
              <a:ext cx="1067125" cy="950119"/>
              <a:chOff x="952501" y="6013451"/>
              <a:chExt cx="511175" cy="460375"/>
            </a:xfrm>
          </p:grpSpPr>
          <p:sp>
            <p:nvSpPr>
              <p:cNvPr id="68" name="Freeform 58"/>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sp>
            <p:nvSpPr>
              <p:cNvPr id="45103" name="Freeform 60"/>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70" b="0" i="0" u="none" strike="noStrike" kern="1200" cap="none" spc="0" normalizeH="0" baseline="0" noProof="0">
                  <a:ln>
                    <a:noFill/>
                  </a:ln>
                  <a:solidFill>
                    <a:prstClr val="black"/>
                  </a:solidFill>
                  <a:effectLst/>
                  <a:uLnTx/>
                  <a:uFillTx/>
                  <a:cs typeface="+mn-ea"/>
                  <a:sym typeface="+mn-lt"/>
                </a:endParaRPr>
              </a:p>
            </p:txBody>
          </p:sp>
        </p:grpSp>
      </p:grpSp>
      <p:sp>
        <p:nvSpPr>
          <p:cNvPr id="101" name="文本框 48"/>
          <p:cNvSpPr>
            <a:spLocks noChangeArrowheads="1"/>
          </p:cNvSpPr>
          <p:nvPr/>
        </p:nvSpPr>
        <p:spPr bwMode="auto">
          <a:xfrm>
            <a:off x="1036320" y="1626235"/>
            <a:ext cx="22072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军旅题材舞蹈</a:t>
            </a:r>
            <a:endPar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1" name="文本框 48"/>
          <p:cNvSpPr>
            <a:spLocks noChangeArrowheads="1"/>
          </p:cNvSpPr>
          <p:nvPr/>
        </p:nvSpPr>
        <p:spPr bwMode="auto">
          <a:xfrm>
            <a:off x="6192520" y="1626235"/>
            <a:ext cx="2470785" cy="530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其他题材当代舞</a:t>
            </a:r>
            <a:endPar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4" name="文本框 48"/>
          <p:cNvSpPr>
            <a:spLocks noChangeArrowheads="1"/>
          </p:cNvSpPr>
          <p:nvPr/>
        </p:nvSpPr>
        <p:spPr bwMode="auto">
          <a:xfrm>
            <a:off x="3710368" y="3296900"/>
            <a:ext cx="2056289" cy="70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rPr>
              <a:t>校园题材舞蹈</a:t>
            </a:r>
            <a:endParaRPr kumimoji="0" lang="zh-CN" altLang="en-US" sz="2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50" decel="50000" fill="hold">
                                          <p:stCondLst>
                                            <p:cond delay="0"/>
                                          </p:stCondLst>
                                        </p:cTn>
                                        <p:tgtEl>
                                          <p:spTgt spid="2"/>
                                        </p:tgtEl>
                                        <p:attrNameLst>
                                          <p:attrName>ppt_x</p:attrName>
                                          <p:attrName>ppt_y</p:attrName>
                                        </p:attrNameLst>
                                      </p:cBhvr>
                                    </p:animMotion>
                                    <p:animEffect transition="in" filter="fade">
                                      <p:cBhvr>
                                        <p:cTn id="9" dur="250"/>
                                        <p:tgtEl>
                                          <p:spTgt spid="2"/>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Scale>
                                      <p:cBhvr>
                                        <p:cTn id="13"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250" decel="50000" fill="hold">
                                          <p:stCondLst>
                                            <p:cond delay="0"/>
                                          </p:stCondLst>
                                        </p:cTn>
                                        <p:tgtEl>
                                          <p:spTgt spid="3"/>
                                        </p:tgtEl>
                                        <p:attrNameLst>
                                          <p:attrName>ppt_x</p:attrName>
                                          <p:attrName>ppt_y</p:attrName>
                                        </p:attrNameLst>
                                      </p:cBhvr>
                                    </p:animMotion>
                                    <p:animEffect transition="in" filter="fade">
                                      <p:cBhvr>
                                        <p:cTn id="15" dur="250"/>
                                        <p:tgtEl>
                                          <p:spTgt spid="3"/>
                                        </p:tgtEl>
                                      </p:cBhvr>
                                    </p:animEffect>
                                  </p:childTnLst>
                                </p:cTn>
                              </p:par>
                            </p:childTnLst>
                          </p:cTn>
                        </p:par>
                        <p:par>
                          <p:cTn id="16" fill="hold">
                            <p:stCondLst>
                              <p:cond delay="1000"/>
                            </p:stCondLst>
                            <p:childTnLst>
                              <p:par>
                                <p:cTn id="17" presetID="5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Scale>
                                      <p:cBhvr>
                                        <p:cTn id="19"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250" decel="50000" fill="hold">
                                          <p:stCondLst>
                                            <p:cond delay="0"/>
                                          </p:stCondLst>
                                        </p:cTn>
                                        <p:tgtEl>
                                          <p:spTgt spid="4"/>
                                        </p:tgtEl>
                                        <p:attrNameLst>
                                          <p:attrName>ppt_x</p:attrName>
                                          <p:attrName>ppt_y</p:attrName>
                                        </p:attrNameLst>
                                      </p:cBhvr>
                                    </p:animMotion>
                                    <p:animEffect transition="in" filter="fade">
                                      <p:cBhvr>
                                        <p:cTn id="21"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234950" y="36512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6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一、</a:t>
            </a:r>
            <a:r>
              <a:rPr lang="zh-CN" altLang="en-US" sz="2400" b="1">
                <a:latin typeface="黑体" panose="02010609060101010101" charset="-122"/>
                <a:ea typeface="黑体" panose="02010609060101010101" charset="-122"/>
                <a:cs typeface="黑体" panose="02010609060101010101" charset="-122"/>
              </a:rPr>
              <a:t>军旅题材舞蹈</a:t>
            </a:r>
            <a:r>
              <a:rPr lang="en-US" altLang="zh-CN" sz="20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3" name="文本框 2"/>
          <p:cNvSpPr txBox="1"/>
          <p:nvPr/>
        </p:nvSpPr>
        <p:spPr>
          <a:xfrm>
            <a:off x="396875" y="952500"/>
            <a:ext cx="8256270" cy="150177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altLang="zh-CN" sz="1800">
                <a:ea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军旅舞蹈以其艺术形象直接反映并热情讴歌在中国共产党领导下的人民军队的光辉斗争历程，主要表现中国军人的大无畏精神和保家卫国的英勇形象，具有鲜明的</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民族性</a:t>
            </a:r>
            <a:r>
              <a:rPr sz="1800">
                <a:latin typeface="宋体" panose="02010600030101010101" pitchFamily="2" charset="-122"/>
                <a:ea typeface="宋体" panose="02010600030101010101" pitchFamily="2" charset="-122"/>
                <a:cs typeface="宋体" panose="02010600030101010101" pitchFamily="2" charset="-122"/>
                <a:sym typeface="+mn-ea"/>
              </a:rPr>
              <a:t>、</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时代性</a:t>
            </a:r>
            <a:r>
              <a:rPr sz="1800">
                <a:latin typeface="宋体" panose="02010600030101010101" pitchFamily="2" charset="-122"/>
                <a:ea typeface="宋体" panose="02010600030101010101" pitchFamily="2" charset="-122"/>
                <a:cs typeface="宋体" panose="02010600030101010101" pitchFamily="2" charset="-122"/>
                <a:sym typeface="+mn-ea"/>
              </a:rPr>
              <a:t>与</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战斗性</a:t>
            </a:r>
            <a:r>
              <a:rPr sz="1800">
                <a:latin typeface="宋体" panose="02010600030101010101" pitchFamily="2" charset="-122"/>
                <a:ea typeface="宋体" panose="02010600030101010101" pitchFamily="2" charset="-122"/>
                <a:cs typeface="宋体" panose="02010600030101010101" pitchFamily="2" charset="-122"/>
                <a:sym typeface="+mn-ea"/>
              </a:rPr>
              <a:t>，军旅舞蹈在中国当代舞的形成、发展过程中占</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主导</a:t>
            </a:r>
            <a:r>
              <a:rPr sz="1800">
                <a:latin typeface="宋体" panose="02010600030101010101" pitchFamily="2" charset="-122"/>
                <a:ea typeface="宋体" panose="02010600030101010101" pitchFamily="2" charset="-122"/>
                <a:cs typeface="宋体" panose="02010600030101010101" pitchFamily="2" charset="-122"/>
                <a:sym typeface="+mn-ea"/>
              </a:rPr>
              <a:t>地位，拥有大批优秀作品。</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endParaRPr lang="zh-CN" sz="1800">
              <a:highlight>
                <a:srgbClr val="FFFF00"/>
              </a:highlight>
              <a:latin typeface="宋体" panose="02010600030101010101" pitchFamily="2" charset="-122"/>
              <a:ea typeface="宋体" panose="02010600030101010101" pitchFamily="2" charset="-122"/>
              <a:cs typeface="宋体" panose="02010600030101010101" pitchFamily="2" charset="-122"/>
              <a:sym typeface="+mn-ea"/>
            </a:endParaRPr>
          </a:p>
        </p:txBody>
      </p:sp>
      <p:grpSp>
        <p:nvGrpSpPr>
          <p:cNvPr id="10" name="组合 9"/>
          <p:cNvGrpSpPr/>
          <p:nvPr/>
        </p:nvGrpSpPr>
        <p:grpSpPr>
          <a:xfrm>
            <a:off x="1149985" y="2571115"/>
            <a:ext cx="2893695" cy="2248535"/>
            <a:chOff x="1811" y="4049"/>
            <a:chExt cx="4557" cy="3541"/>
          </a:xfrm>
        </p:grpSpPr>
        <p:pic>
          <p:nvPicPr>
            <p:cNvPr id="4" name="图片 3" descr="微信图片_20230816212726"/>
            <p:cNvPicPr>
              <a:picLocks noChangeAspect="1"/>
            </p:cNvPicPr>
            <p:nvPr/>
          </p:nvPicPr>
          <p:blipFill>
            <a:blip r:embed="rId2"/>
            <a:stretch>
              <a:fillRect/>
            </a:stretch>
          </p:blipFill>
          <p:spPr>
            <a:xfrm>
              <a:off x="1811" y="4049"/>
              <a:ext cx="4557" cy="2951"/>
            </a:xfrm>
            <a:prstGeom prst="rect">
              <a:avLst/>
            </a:prstGeom>
          </p:spPr>
        </p:pic>
        <p:sp>
          <p:nvSpPr>
            <p:cNvPr id="7" name="文本框 6"/>
            <p:cNvSpPr txBox="1"/>
            <p:nvPr/>
          </p:nvSpPr>
          <p:spPr>
            <a:xfrm>
              <a:off x="1811" y="7107"/>
              <a:ext cx="4432" cy="483"/>
            </a:xfrm>
            <a:prstGeom prst="rect">
              <a:avLst/>
            </a:prstGeom>
            <a:noFill/>
          </p:spPr>
          <p:txBody>
            <a:bodyPr wrap="square" rtlCol="0">
              <a:spAutoFit/>
            </a:bodyPr>
            <a:p>
              <a:pPr algn="ctr"/>
              <a:r>
                <a:rPr lang="zh-CN" altLang="en-US" sz="1400">
                  <a:latin typeface="宋体" panose="02010600030101010101" pitchFamily="2" charset="-122"/>
                  <a:ea typeface="宋体" panose="02010600030101010101" pitchFamily="2" charset="-122"/>
                </a:rPr>
                <a:t>舞蹈《走、跑、跳》图片</a:t>
              </a:r>
              <a:endParaRPr lang="en-US" altLang="zh-CN" sz="1400">
                <a:latin typeface="宋体" panose="02010600030101010101" pitchFamily="2" charset="-122"/>
                <a:ea typeface="宋体" panose="02010600030101010101" pitchFamily="2" charset="-122"/>
              </a:endParaRPr>
            </a:p>
          </p:txBody>
        </p:sp>
      </p:grpSp>
      <p:grpSp>
        <p:nvGrpSpPr>
          <p:cNvPr id="11" name="组合 10"/>
          <p:cNvGrpSpPr/>
          <p:nvPr/>
        </p:nvGrpSpPr>
        <p:grpSpPr>
          <a:xfrm>
            <a:off x="4827905" y="2571750"/>
            <a:ext cx="2880360" cy="2254250"/>
            <a:chOff x="7603" y="3933"/>
            <a:chExt cx="4536" cy="3550"/>
          </a:xfrm>
        </p:grpSpPr>
        <p:sp>
          <p:nvSpPr>
            <p:cNvPr id="8" name="文本框 7"/>
            <p:cNvSpPr txBox="1"/>
            <p:nvPr/>
          </p:nvSpPr>
          <p:spPr>
            <a:xfrm>
              <a:off x="8102" y="7000"/>
              <a:ext cx="3539" cy="483"/>
            </a:xfrm>
            <a:prstGeom prst="rect">
              <a:avLst/>
            </a:prstGeom>
            <a:noFill/>
          </p:spPr>
          <p:txBody>
            <a:bodyPr wrap="square" rtlCol="0">
              <a:spAutoFit/>
            </a:bodyPr>
            <a:p>
              <a:pPr algn="ctr"/>
              <a:r>
                <a:rPr lang="zh-CN" altLang="en-US" sz="1400">
                  <a:latin typeface="宋体" panose="02010600030101010101" pitchFamily="2" charset="-122"/>
                  <a:ea typeface="宋体" panose="02010600030101010101" pitchFamily="2" charset="-122"/>
                </a:rPr>
                <a:t>舞蹈《天边的红云》图片</a:t>
              </a:r>
              <a:endParaRPr lang="zh-CN" altLang="en-US" sz="1400">
                <a:latin typeface="宋体" panose="02010600030101010101" pitchFamily="2" charset="-122"/>
                <a:ea typeface="宋体" panose="02010600030101010101" pitchFamily="2" charset="-122"/>
              </a:endParaRPr>
            </a:p>
          </p:txBody>
        </p:sp>
        <p:pic>
          <p:nvPicPr>
            <p:cNvPr id="2" name="图片 1" descr="微信图片_20230816212731"/>
            <p:cNvPicPr>
              <a:picLocks noChangeAspect="1"/>
            </p:cNvPicPr>
            <p:nvPr>
              <p:custDataLst>
                <p:tags r:id="rId3"/>
              </p:custDataLst>
            </p:nvPr>
          </p:nvPicPr>
          <p:blipFill>
            <a:blip r:embed="rId4"/>
            <a:stretch>
              <a:fillRect/>
            </a:stretch>
          </p:blipFill>
          <p:spPr>
            <a:xfrm>
              <a:off x="7603" y="3933"/>
              <a:ext cx="4536" cy="29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9"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par>
                          <p:cTn id="19" fill="hold">
                            <p:stCondLst>
                              <p:cond delay="2000"/>
                            </p:stCondLst>
                            <p:childTnLst>
                              <p:par>
                                <p:cTn id="20" presetID="9"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197485" y="63563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2000" b="0">
                <a:ea typeface="宋体" panose="02010600030101010101" pitchFamily="2" charset="-122"/>
              </a:rPr>
              <a:t> </a:t>
            </a:r>
            <a:r>
              <a:rPr lang="en-US" altLang="zh-CN" sz="2400" b="0">
                <a:latin typeface="黑体" panose="02010609060101010101" charset="-122"/>
                <a:ea typeface="黑体" panose="02010609060101010101" charset="-122"/>
                <a:cs typeface="黑体" panose="02010609060101010101" charset="-122"/>
              </a:rPr>
              <a:t> </a:t>
            </a:r>
            <a:r>
              <a:rPr lang="zh-CN" altLang="en-US" sz="2400" b="1">
                <a:latin typeface="黑体" panose="02010609060101010101" charset="-122"/>
                <a:ea typeface="黑体" panose="02010609060101010101" charset="-122"/>
                <a:cs typeface="黑体" panose="02010609060101010101" charset="-122"/>
              </a:rPr>
              <a:t> 二、校园题材舞蹈</a:t>
            </a:r>
            <a:endParaRPr lang="en-US" altLang="zh-CN" sz="28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532765" y="1633855"/>
            <a:ext cx="7625080" cy="2717800"/>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altLang="zh-CN" sz="1800">
                <a:ea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校园舞蹈最初是指</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20世纪20年代</a:t>
            </a:r>
            <a:r>
              <a:rPr sz="1800">
                <a:latin typeface="宋体" panose="02010600030101010101" pitchFamily="2" charset="-122"/>
                <a:ea typeface="宋体" panose="02010600030101010101" pitchFamily="2" charset="-122"/>
                <a:cs typeface="宋体" panose="02010600030101010101" pitchFamily="2" charset="-122"/>
                <a:sym typeface="+mn-ea"/>
              </a:rPr>
              <a:t>由黎锦晖倡导和推广的“优秀舞”，是为了对中小学生进行形体美育而开展的。随着时间的推移，到</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20世纪 70年代</a:t>
            </a:r>
            <a:r>
              <a:rPr sz="1800">
                <a:latin typeface="宋体" panose="02010600030101010101" pitchFamily="2" charset="-122"/>
                <a:ea typeface="宋体" panose="02010600030101010101" pitchFamily="2" charset="-122"/>
                <a:cs typeface="宋体" panose="02010600030101010101" pitchFamily="2" charset="-122"/>
                <a:sym typeface="+mn-ea"/>
              </a:rPr>
              <a:t>，大量校园歌曲和校园民谣从中国台湾地区传入内地，风靡校园。随后，学生们开始自己创作并表演以反映</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校园生活</a:t>
            </a:r>
            <a:r>
              <a:rPr sz="1800">
                <a:latin typeface="宋体" panose="02010600030101010101" pitchFamily="2" charset="-122"/>
                <a:ea typeface="宋体" panose="02010600030101010101" pitchFamily="2" charset="-122"/>
                <a:cs typeface="宋体" panose="02010600030101010101" pitchFamily="2" charset="-122"/>
                <a:sym typeface="+mn-ea"/>
              </a:rPr>
              <a:t>为主题的校园舞蹈，这种舞蹈形式得到了广泛发展。</a:t>
            </a:r>
            <a:endParaRPr lang="zh-CN" sz="1800">
              <a:highlight>
                <a:srgbClr val="FFFF00"/>
              </a:highlight>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205740" y="588010"/>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 三、</a:t>
            </a:r>
            <a:r>
              <a:rPr lang="zh-CN" altLang="en-US" sz="2400" b="1">
                <a:latin typeface="黑体" panose="02010609060101010101" charset="-122"/>
                <a:ea typeface="黑体" panose="02010609060101010101" charset="-122"/>
                <a:cs typeface="黑体" panose="02010609060101010101" charset="-122"/>
              </a:rPr>
              <a:t>其他题材当代舞</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488315" y="1573530"/>
            <a:ext cx="7821295" cy="265493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altLang="zh-CN" sz="1800">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在社会不断发展的过程中，人们的审美旨趣也随之变化，因此，舞蹈作品反映着所处时代广泛的审美取向，艺术作品的主题彰显出</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时代精神</a:t>
            </a:r>
            <a:r>
              <a:rPr sz="1800">
                <a:latin typeface="宋体" panose="02010600030101010101" pitchFamily="2" charset="-122"/>
                <a:ea typeface="宋体" panose="02010600030101010101" pitchFamily="2" charset="-122"/>
                <a:cs typeface="宋体" panose="02010600030101010101" pitchFamily="2" charset="-122"/>
                <a:sym typeface="+mn-ea"/>
              </a:rPr>
              <a:t>。</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sz="1800">
                <a:latin typeface="宋体" panose="02010600030101010101" pitchFamily="2" charset="-122"/>
                <a:ea typeface="宋体" panose="02010600030101010101" pitchFamily="2" charset="-122"/>
                <a:cs typeface="宋体" panose="02010600030101010101" pitchFamily="2" charset="-122"/>
                <a:sym typeface="+mn-ea"/>
              </a:rPr>
              <a:t> </a:t>
            </a:r>
            <a:r>
              <a:rPr lang="en-US"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当代舞蹈创作中，还有许多不同题材、不同风格，融合现代舞编舞技法，同时广泛吸收多种舞蹈语汇和表现手法，体现时代精神的舞蹈作品。</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endParaRPr lang="zh-CN" sz="1800">
              <a:highlight>
                <a:srgbClr val="FFFF00"/>
              </a:highlight>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241085" y="3021750"/>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31415" y="2263140"/>
            <a:ext cx="3938270" cy="49847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en-US" altLang="zh-CN" sz="2100" b="1" dirty="0">
                <a:solidFill>
                  <a:srgbClr val="FFFFFF"/>
                </a:solidFill>
                <a:cs typeface="+mn-ea"/>
                <a:sym typeface="+mn-lt"/>
              </a:rPr>
              <a:t>   </a:t>
            </a:r>
            <a:r>
              <a:rPr lang="zh-CN" altLang="en-US" sz="2100" b="1" dirty="0">
                <a:solidFill>
                  <a:srgbClr val="FFFFFF"/>
                </a:solidFill>
                <a:cs typeface="+mn-ea"/>
                <a:sym typeface="+mn-lt"/>
              </a:rPr>
              <a:t>中国当代舞作品鉴赏</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51117" y="208827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a:solidFill>
                  <a:srgbClr val="FFFFFF"/>
                </a:solidFill>
                <a:cs typeface="+mn-ea"/>
                <a:sym typeface="+mn-lt"/>
              </a:rPr>
              <a:t>4</a:t>
            </a:r>
            <a:endParaRPr lang="en-US" altLang="zh-CN" sz="36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2945" y="848360"/>
            <a:ext cx="5080000" cy="460375"/>
          </a:xfrm>
          <a:prstGeom prst="rect">
            <a:avLst/>
          </a:prstGeom>
          <a:noFill/>
          <a:ln w="9525">
            <a:noFill/>
          </a:ln>
        </p:spPr>
        <p:txBody>
          <a:bodyPr>
            <a:spAutoFit/>
          </a:bodyPr>
          <a:p>
            <a:pPr indent="0" algn="ctr"/>
            <a:r>
              <a:rPr lang="zh-CN" sz="2400" b="1">
                <a:latin typeface="Calibri" panose="020F0502020204030204" pitchFamily="34" charset="0"/>
                <a:ea typeface="宋体" panose="02010600030101010101" pitchFamily="2" charset="-122"/>
              </a:rPr>
              <a:t>《士兵与枪》</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653790" y="1737360"/>
            <a:ext cx="4966335" cy="2395220"/>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a:t>
            </a:r>
            <a:r>
              <a:rPr lang="en-US" altLang="zh-CN" sz="1600">
                <a:latin typeface="宋体" panose="02010600030101010101" pitchFamily="2" charset="-122"/>
                <a:ea typeface="宋体" panose="02010600030101010101" pitchFamily="2" charset="-122"/>
                <a:cs typeface="宋体" panose="02010600030101010101" pitchFamily="2" charset="-122"/>
              </a:rPr>
              <a:t>04</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导：张继钢、孙育鹏、夏小虎</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演出单位：原中国人民解放军总政治部歌舞团</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获奖情况：第五届中国舞蹈“荷花奖”作品金奖、表演金奖；第八届全军汇演编导、表演一等奖； 第四届“CCTV 电视舞蹈大赛”创作金奖、表演金奖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030" name="IM 2030"/>
          <p:cNvPicPr/>
          <p:nvPr/>
        </p:nvPicPr>
        <p:blipFill>
          <a:blip r:embed="rId1"/>
          <a:stretch>
            <a:fillRect/>
          </a:stretch>
        </p:blipFill>
        <p:spPr>
          <a:xfrm>
            <a:off x="80010" y="116205"/>
            <a:ext cx="3329940" cy="21094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nodeType="afterEffect">
                                  <p:stCondLst>
                                    <p:cond delay="0"/>
                                  </p:stCondLst>
                                  <p:childTnLst>
                                    <p:set>
                                      <p:cBhvr>
                                        <p:cTn id="12" dur="1" fill="hold">
                                          <p:stCondLst>
                                            <p:cond delay="0"/>
                                          </p:stCondLst>
                                        </p:cTn>
                                        <p:tgtEl>
                                          <p:spTgt spid="2030"/>
                                        </p:tgtEl>
                                        <p:attrNameLst>
                                          <p:attrName>style.visibility</p:attrName>
                                        </p:attrNameLst>
                                      </p:cBhvr>
                                      <p:to>
                                        <p:strVal val="visible"/>
                                      </p:to>
                                    </p:set>
                                    <p:anim calcmode="lin" valueType="num">
                                      <p:cBhvr additive="base">
                                        <p:cTn id="13" dur="500"/>
                                        <p:tgtEl>
                                          <p:spTgt spid="2030"/>
                                        </p:tgtEl>
                                        <p:attrNameLst>
                                          <p:attrName>ppt_y</p:attrName>
                                        </p:attrNameLst>
                                      </p:cBhvr>
                                      <p:tavLst>
                                        <p:tav tm="0">
                                          <p:val>
                                            <p:strVal val="#ppt_y-#ppt_h*1.125000"/>
                                          </p:val>
                                        </p:tav>
                                        <p:tav tm="100000">
                                          <p:val>
                                            <p:strVal val="#ppt_y"/>
                                          </p:val>
                                        </p:tav>
                                      </p:tavLst>
                                    </p:anim>
                                    <p:animEffect transition="in" filter="wipe(down)">
                                      <p:cBhvr>
                                        <p:cTn id="14" dur="500"/>
                                        <p:tgtEl>
                                          <p:spTgt spid="2030"/>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2945" y="848360"/>
            <a:ext cx="5080000" cy="460375"/>
          </a:xfrm>
          <a:prstGeom prst="rect">
            <a:avLst/>
          </a:prstGeom>
          <a:noFill/>
          <a:ln w="9525">
            <a:noFill/>
          </a:ln>
        </p:spPr>
        <p:txBody>
          <a:bodyPr>
            <a:spAutoFit/>
          </a:bodyPr>
          <a:p>
            <a:pPr indent="0" algn="ctr"/>
            <a:r>
              <a:rPr lang="zh-CN" sz="2400" b="1">
                <a:latin typeface="Calibri" panose="020F0502020204030204" pitchFamily="34" charset="0"/>
                <a:ea typeface="宋体" panose="02010600030101010101" pitchFamily="2" charset="-122"/>
              </a:rPr>
              <a:t>《沂蒙那座</a:t>
            </a:r>
            <a:r>
              <a:rPr lang="en-US" altLang="zh-CN" sz="2400" b="1">
                <a:latin typeface="Calibri" panose="020F0502020204030204" pitchFamily="34" charset="0"/>
                <a:ea typeface="宋体" panose="02010600030101010101" pitchFamily="2" charset="-122"/>
              </a:rPr>
              <a:t>——</a:t>
            </a:r>
            <a:r>
              <a:rPr lang="zh-CN" altLang="en-US" sz="2400" b="1">
                <a:latin typeface="Calibri" panose="020F0502020204030204" pitchFamily="34" charset="0"/>
                <a:ea typeface="宋体" panose="02010600030101010101" pitchFamily="2" charset="-122"/>
              </a:rPr>
              <a:t>桥</a:t>
            </a:r>
            <a:r>
              <a:rPr lang="zh-CN" sz="2400" b="1">
                <a:latin typeface="Calibri" panose="020F0502020204030204" pitchFamily="34" charset="0"/>
                <a:ea typeface="宋体" panose="02010600030101010101" pitchFamily="2" charset="-122"/>
              </a:rPr>
              <a:t>》</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653790" y="1917700"/>
            <a:ext cx="4966335" cy="2604135"/>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首演时间：201</a:t>
            </a:r>
            <a:r>
              <a:rPr lang="en-US" altLang="zh-CN" sz="1600">
                <a:latin typeface="宋体" panose="02010600030101010101" pitchFamily="2" charset="-122"/>
                <a:ea typeface="宋体" panose="02010600030101010101" pitchFamily="2" charset="-122"/>
                <a:cs typeface="宋体" panose="02010600030101010101" pitchFamily="2" charset="-122"/>
              </a:rPr>
              <a:t>3</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导：刘忠、吕莹</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演出单位：山东艺术学院舞蹈学院</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获奖情况：第十届全国舞蹈比赛创作二等奖；第七届 CCTV 舞蹈大赛优秀作品奖；山东省青少年舞蹈比赛专业组一等奖；第九届中国舞蹈“荷花奖”当代舞“十佳作品奖”和 “组委会特别奖”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052" name="IM 2052"/>
          <p:cNvPicPr/>
          <p:nvPr/>
        </p:nvPicPr>
        <p:blipFill>
          <a:blip r:embed="rId1"/>
          <a:stretch>
            <a:fillRect/>
          </a:stretch>
        </p:blipFill>
        <p:spPr>
          <a:xfrm>
            <a:off x="124460" y="146050"/>
            <a:ext cx="3195320" cy="21818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wipe(left)">
                                      <p:cBhvr>
                                        <p:cTn id="13" dur="500"/>
                                        <p:tgtEl>
                                          <p:spTgt spid="205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87445" y="844550"/>
            <a:ext cx="4397375" cy="460375"/>
          </a:xfrm>
          <a:prstGeom prst="rect">
            <a:avLst/>
          </a:prstGeom>
          <a:noFill/>
          <a:ln w="9525">
            <a:noFill/>
          </a:ln>
        </p:spPr>
        <p:txBody>
          <a:bodyPr wrap="square">
            <a:spAutoFit/>
          </a:bodyPr>
          <a:p>
            <a:pPr indent="0" algn="ctr"/>
            <a:r>
              <a:rPr lang="zh-CN" sz="2400" b="1">
                <a:latin typeface="Calibri" panose="020F0502020204030204" pitchFamily="34" charset="0"/>
                <a:ea typeface="宋体" panose="02010600030101010101" pitchFamily="2" charset="-122"/>
              </a:rPr>
              <a:t>《红</a:t>
            </a:r>
            <a:r>
              <a:rPr lang="en-US" altLang="zh-CN" sz="2400" b="1">
                <a:latin typeface="Calibri" panose="020F0502020204030204" pitchFamily="34" charset="0"/>
                <a:ea typeface="宋体" panose="02010600030101010101" pitchFamily="2" charset="-122"/>
              </a:rPr>
              <a:t>  </a:t>
            </a:r>
            <a:r>
              <a:rPr lang="zh-CN" sz="2400" b="1">
                <a:latin typeface="Calibri" panose="020F0502020204030204" pitchFamily="34" charset="0"/>
                <a:ea typeface="宋体" panose="02010600030101010101" pitchFamily="2" charset="-122"/>
              </a:rPr>
              <a:t>扇》</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653790" y="1917700"/>
            <a:ext cx="4966335" cy="2395220"/>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a:t>
            </a:r>
            <a:r>
              <a:rPr lang="en-US" altLang="zh-CN" sz="1600">
                <a:latin typeface="宋体" panose="02010600030101010101" pitchFamily="2" charset="-122"/>
                <a:ea typeface="宋体" panose="02010600030101010101" pitchFamily="2" charset="-122"/>
                <a:cs typeface="宋体" panose="02010600030101010101" pitchFamily="2" charset="-122"/>
              </a:rPr>
              <a:t>00</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导：孟艳</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演出单位：北京市第二中学</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获奖情况：全国第十届“群星杯”金奖；首届 CCTV 电视舞蹈大赛最佳电视舞蹈作品奖和表演铜奖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064" name="IM 2064"/>
          <p:cNvPicPr/>
          <p:nvPr/>
        </p:nvPicPr>
        <p:blipFill>
          <a:blip r:embed="rId1"/>
          <a:stretch>
            <a:fillRect/>
          </a:stretch>
        </p:blipFill>
        <p:spPr>
          <a:xfrm>
            <a:off x="143510" y="121285"/>
            <a:ext cx="3242945" cy="22117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6" fill="hold" nodeType="afterEffect">
                                  <p:stCondLst>
                                    <p:cond delay="0"/>
                                  </p:stCondLst>
                                  <p:childTnLst>
                                    <p:set>
                                      <p:cBhvr>
                                        <p:cTn id="12" dur="1" fill="hold">
                                          <p:stCondLst>
                                            <p:cond delay="0"/>
                                          </p:stCondLst>
                                        </p:cTn>
                                        <p:tgtEl>
                                          <p:spTgt spid="2064"/>
                                        </p:tgtEl>
                                        <p:attrNameLst>
                                          <p:attrName>style.visibility</p:attrName>
                                        </p:attrNameLst>
                                      </p:cBhvr>
                                      <p:to>
                                        <p:strVal val="visible"/>
                                      </p:to>
                                    </p:set>
                                    <p:animEffect transition="in" filter="strips(downRight)">
                                      <p:cBhvr>
                                        <p:cTn id="13" dur="500"/>
                                        <p:tgtEl>
                                          <p:spTgt spid="2064"/>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2945" y="848360"/>
            <a:ext cx="5080000" cy="460375"/>
          </a:xfrm>
          <a:prstGeom prst="rect">
            <a:avLst/>
          </a:prstGeom>
          <a:noFill/>
          <a:ln w="9525">
            <a:noFill/>
          </a:ln>
        </p:spPr>
        <p:txBody>
          <a:bodyPr>
            <a:spAutoFit/>
          </a:bodyPr>
          <a:p>
            <a:pPr indent="0" algn="ctr"/>
            <a:r>
              <a:rPr lang="zh-CN" sz="2400" b="1">
                <a:latin typeface="Calibri" panose="020F0502020204030204" pitchFamily="34" charset="0"/>
                <a:ea typeface="宋体" panose="02010600030101010101" pitchFamily="2" charset="-122"/>
              </a:rPr>
              <a:t>《远山不远》</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653790" y="1917700"/>
            <a:ext cx="4966335" cy="2604135"/>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a:t>
            </a:r>
            <a:r>
              <a:rPr lang="en-US" altLang="zh-CN" sz="1600">
                <a:latin typeface="宋体" panose="02010600030101010101" pitchFamily="2" charset="-122"/>
                <a:ea typeface="宋体" panose="02010600030101010101" pitchFamily="2" charset="-122"/>
                <a:cs typeface="宋体" panose="02010600030101010101" pitchFamily="2" charset="-122"/>
              </a:rPr>
              <a:t>21</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导：张晓华、崔梦璇、姜雨欣</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演出单位：四川师范大学舞蹈学院</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获奖情况：第十二届中国舞蹈“荷花奖”当代舞奖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076" name="IM 2076"/>
          <p:cNvPicPr/>
          <p:nvPr/>
        </p:nvPicPr>
        <p:blipFill>
          <a:blip r:embed="rId1"/>
          <a:stretch>
            <a:fillRect/>
          </a:stretch>
        </p:blipFill>
        <p:spPr>
          <a:xfrm>
            <a:off x="100330" y="123190"/>
            <a:ext cx="3227705" cy="2225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0" presetClass="entr" presetSubtype="0" fill="hold" nodeType="afterEffect">
                                  <p:stCondLst>
                                    <p:cond delay="0"/>
                                  </p:stCondLst>
                                  <p:childTnLst>
                                    <p:set>
                                      <p:cBhvr>
                                        <p:cTn id="18" dur="1" fill="hold">
                                          <p:stCondLst>
                                            <p:cond delay="0"/>
                                          </p:stCondLst>
                                        </p:cTn>
                                        <p:tgtEl>
                                          <p:spTgt spid="2076"/>
                                        </p:tgtEl>
                                        <p:attrNameLst>
                                          <p:attrName>style.visibility</p:attrName>
                                        </p:attrNameLst>
                                      </p:cBhvr>
                                      <p:to>
                                        <p:strVal val="visible"/>
                                      </p:to>
                                    </p:set>
                                    <p:animEffect transition="in" filter="wedge">
                                      <p:cBhvr>
                                        <p:cTn id="19" dur="2000"/>
                                        <p:tgtEl>
                                          <p:spTgt spid="2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2945" y="848360"/>
            <a:ext cx="5080000" cy="460375"/>
          </a:xfrm>
          <a:prstGeom prst="rect">
            <a:avLst/>
          </a:prstGeom>
          <a:noFill/>
          <a:ln w="9525">
            <a:noFill/>
          </a:ln>
        </p:spPr>
        <p:txBody>
          <a:bodyPr>
            <a:spAutoFit/>
          </a:bodyPr>
          <a:p>
            <a:pPr indent="0" algn="ctr"/>
            <a:r>
              <a:rPr lang="zh-CN" sz="2400" b="1">
                <a:latin typeface="Calibri" panose="020F0502020204030204" pitchFamily="34" charset="0"/>
                <a:ea typeface="宋体" panose="02010600030101010101" pitchFamily="2" charset="-122"/>
              </a:rPr>
              <a:t>《小城雨巷》</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793490" y="1750060"/>
            <a:ext cx="4966335" cy="2395220"/>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a:t>
            </a:r>
            <a:r>
              <a:rPr lang="en-US" altLang="zh-CN" sz="1600">
                <a:latin typeface="宋体" panose="02010600030101010101" pitchFamily="2" charset="-122"/>
                <a:ea typeface="宋体" panose="02010600030101010101" pitchFamily="2" charset="-122"/>
                <a:cs typeface="宋体" panose="02010600030101010101" pitchFamily="2" charset="-122"/>
              </a:rPr>
              <a:t>07</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导：应志琪、吴凝</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演出单位：原南京军区前线文工团</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第八届全军文艺会演编导一等奖，作品、服装设计一等奖；第五届中国舞蹈“荷花奖”当代舞编导金奖、作品银奖、最佳音乐奖和最佳舞美设计奖；2007年中央电视台春节联欢晚会“我最喜爱的春节联欢晚会节目”一等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092" name="IM 2092"/>
          <p:cNvPicPr/>
          <p:nvPr/>
        </p:nvPicPr>
        <p:blipFill>
          <a:blip r:embed="rId1"/>
          <a:stretch>
            <a:fillRect/>
          </a:stretch>
        </p:blipFill>
        <p:spPr>
          <a:xfrm>
            <a:off x="127635" y="47625"/>
            <a:ext cx="3358515" cy="22942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2092"/>
                                        </p:tgtEl>
                                        <p:attrNameLst>
                                          <p:attrName>style.visibility</p:attrName>
                                        </p:attrNameLst>
                                      </p:cBhvr>
                                      <p:to>
                                        <p:strVal val="visible"/>
                                      </p:to>
                                    </p:set>
                                    <p:animEffect transition="in" filter="circle(out)">
                                      <p:cBhvr>
                                        <p:cTn id="19" dur="2000"/>
                                        <p:tgtEl>
                                          <p:spTgt spid="2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663065"/>
            <a:ext cx="2453005" cy="3524250"/>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0" name="图片 9"/>
          <p:cNvPicPr>
            <a:picLocks noChangeAspect="1"/>
          </p:cNvPicPr>
          <p:nvPr/>
        </p:nvPicPr>
        <p:blipFill>
          <a:blip r:embed="rId5" cstate="screen"/>
          <a:stretch>
            <a:fillRect/>
          </a:stretch>
        </p:blipFill>
        <p:spPr>
          <a:xfrm>
            <a:off x="7517765" y="1588135"/>
            <a:ext cx="918210" cy="2658110"/>
          </a:xfrm>
          <a:prstGeom prst="rect">
            <a:avLst/>
          </a:prstGeom>
        </p:spPr>
      </p:pic>
      <p:pic>
        <p:nvPicPr>
          <p:cNvPr id="2" name="图片 1"/>
          <p:cNvPicPr>
            <a:picLocks noChangeAspect="1"/>
          </p:cNvPicPr>
          <p:nvPr>
            <p:custDataLst>
              <p:tags r:id="rId6"/>
            </p:custDataLst>
          </p:nvPr>
        </p:nvPicPr>
        <p:blipFill>
          <a:blip r:embed="rId7" cstate="screen"/>
          <a:stretch>
            <a:fillRect/>
          </a:stretch>
        </p:blipFill>
        <p:spPr>
          <a:xfrm>
            <a:off x="99398" y="4080303"/>
            <a:ext cx="1480593" cy="1063197"/>
          </a:xfrm>
          <a:prstGeom prst="rect">
            <a:avLst/>
          </a:prstGeom>
        </p:spPr>
      </p:pic>
      <p:sp>
        <p:nvSpPr>
          <p:cNvPr id="4" name="文本框 3"/>
          <p:cNvSpPr txBox="1"/>
          <p:nvPr/>
        </p:nvSpPr>
        <p:spPr>
          <a:xfrm>
            <a:off x="2479388" y="1326855"/>
            <a:ext cx="4094480" cy="645160"/>
          </a:xfrm>
          <a:prstGeom prst="rect">
            <a:avLst/>
          </a:prstGeom>
          <a:noFill/>
        </p:spPr>
        <p:txBody>
          <a:bodyPr wrap="none" rtlCol="0">
            <a:spAutoFit/>
          </a:bodyPr>
          <a:p>
            <a:pPr algn="l"/>
            <a:r>
              <a:rPr lang="zh-CN" altLang="en-US" sz="3600" b="1" dirty="0">
                <a:solidFill>
                  <a:srgbClr val="7030A0"/>
                </a:solidFill>
                <a:cs typeface="+mn-ea"/>
                <a:sym typeface="+mn-lt"/>
              </a:rPr>
              <a:t>第九章 </a:t>
            </a:r>
            <a:r>
              <a:rPr lang="en-US" altLang="zh-CN" sz="3600" b="1" dirty="0">
                <a:solidFill>
                  <a:srgbClr val="7030A0"/>
                </a:solidFill>
                <a:cs typeface="+mn-ea"/>
                <a:sym typeface="+mn-lt"/>
              </a:rPr>
              <a:t> </a:t>
            </a:r>
            <a:r>
              <a:rPr lang="zh-CN" altLang="en-US" sz="3600" b="1" dirty="0">
                <a:solidFill>
                  <a:srgbClr val="7030A0"/>
                </a:solidFill>
                <a:cs typeface="+mn-ea"/>
                <a:sym typeface="+mn-lt"/>
              </a:rPr>
              <a:t>中国当代舞</a:t>
            </a:r>
            <a:endParaRPr lang="zh-CN" altLang="en-US" sz="3600" b="1" dirty="0">
              <a:solidFill>
                <a:srgbClr val="7030A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2" presetClass="entr" presetSubtype="4" fill="hold" grpId="0" nodeType="afterEffect">
                                  <p:stCondLst>
                                    <p:cond delay="0"/>
                                  </p:stCondLst>
                                  <p:iterate type="lt">
                                    <p:tmPct val="13000"/>
                                  </p:iterate>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ppt_y</p:attrName>
                                        </p:attrNameLst>
                                      </p:cBhvr>
                                      <p:tavLst>
                                        <p:tav tm="0">
                                          <p:val>
                                            <p:strVal val="#ppt_y+#ppt_h*1.125000"/>
                                          </p:val>
                                        </p:tav>
                                        <p:tav tm="100000">
                                          <p:val>
                                            <p:strVal val="#ppt_y"/>
                                          </p:val>
                                        </p:tav>
                                      </p:tavLst>
                                    </p:anim>
                                    <p:animEffect transition="in" filter="wipe(up)">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2945" y="657860"/>
            <a:ext cx="5080000" cy="460375"/>
          </a:xfrm>
          <a:prstGeom prst="rect">
            <a:avLst/>
          </a:prstGeom>
          <a:noFill/>
          <a:ln w="9525">
            <a:noFill/>
          </a:ln>
        </p:spPr>
        <p:txBody>
          <a:bodyPr>
            <a:spAutoFit/>
          </a:bodyPr>
          <a:p>
            <a:pPr indent="0" algn="ctr"/>
            <a:r>
              <a:rPr lang="zh-CN" sz="2400" b="1">
                <a:latin typeface="Calibri" panose="020F0502020204030204" pitchFamily="34" charset="0"/>
                <a:ea typeface="宋体" panose="02010600030101010101" pitchFamily="2" charset="-122"/>
              </a:rPr>
              <a:t>《一片羽毛》</a:t>
            </a:r>
            <a:endParaRPr lang="zh-CN" altLang="en-US" sz="2400" b="1">
              <a:latin typeface="Calibri" panose="020F0502020204030204" pitchFamily="34" charset="0"/>
              <a:ea typeface="宋体" panose="02010600030101010101" pitchFamily="2" charset="-122"/>
            </a:endParaRPr>
          </a:p>
        </p:txBody>
      </p:sp>
      <p:sp>
        <p:nvSpPr>
          <p:cNvPr id="4" name="文本框 3"/>
          <p:cNvSpPr txBox="1"/>
          <p:nvPr/>
        </p:nvSpPr>
        <p:spPr>
          <a:xfrm>
            <a:off x="3378835" y="1526540"/>
            <a:ext cx="5230495" cy="3115310"/>
          </a:xfrm>
          <a:prstGeom prst="rect">
            <a:avLst/>
          </a:prstGeom>
          <a:noFill/>
          <a:ln w="9525">
            <a:noFill/>
          </a:ln>
        </p:spPr>
        <p:txBody>
          <a:bodyPr>
            <a:noAutofit/>
          </a:bodyPr>
          <a:p>
            <a:pPr indent="0">
              <a:lnSpc>
                <a:spcPct val="125000"/>
              </a:lnSpc>
              <a:spcBef>
                <a:spcPts val="0"/>
              </a:spcBef>
              <a:spcAft>
                <a:spcPts val="0"/>
              </a:spcAft>
            </a:pPr>
            <a:r>
              <a:rPr lang="zh-CN" sz="1800" b="1">
                <a:ea typeface="宋体" panose="02010600030101010101" pitchFamily="2" charset="-122"/>
              </a:rPr>
              <a:t>一、基本信息</a:t>
            </a:r>
            <a:endParaRPr lang="zh-CN" sz="1800" b="1">
              <a:ea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1. 首演时间：20</a:t>
            </a:r>
            <a:r>
              <a:rPr lang="en-US" altLang="zh-CN" sz="1600">
                <a:latin typeface="宋体" panose="02010600030101010101" pitchFamily="2" charset="-122"/>
                <a:ea typeface="宋体" panose="02010600030101010101" pitchFamily="2" charset="-122"/>
                <a:cs typeface="宋体" panose="02010600030101010101" pitchFamily="2" charset="-122"/>
              </a:rPr>
              <a:t>06</a:t>
            </a:r>
            <a:r>
              <a:rPr lang="zh-CN" sz="1600">
                <a:latin typeface="宋体" panose="02010600030101010101" pitchFamily="2" charset="-122"/>
                <a:ea typeface="宋体" panose="02010600030101010101" pitchFamily="2" charset="-122"/>
                <a:cs typeface="宋体" panose="02010600030101010101" pitchFamily="2" charset="-122"/>
              </a:rPr>
              <a:t>年</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2. 编    导：黄蕾</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3. 演出单位：原解放军艺术学院</a:t>
            </a:r>
            <a:endParaRPr lang="zh-CN" sz="1600">
              <a:latin typeface="宋体" panose="02010600030101010101" pitchFamily="2" charset="-122"/>
              <a:ea typeface="宋体" panose="02010600030101010101" pitchFamily="2" charset="-122"/>
              <a:cs typeface="宋体" panose="02010600030101010101" pitchFamily="2" charset="-122"/>
            </a:endParaRPr>
          </a:p>
          <a:p>
            <a:pPr indent="0" algn="just">
              <a:lnSpc>
                <a:spcPct val="125000"/>
              </a:lnSpc>
              <a:spcBef>
                <a:spcPts val="0"/>
              </a:spcBef>
              <a:spcAft>
                <a:spcPts val="0"/>
              </a:spcAft>
            </a:pPr>
            <a:r>
              <a:rPr lang="en-US" altLang="zh-CN" sz="1600">
                <a:latin typeface="宋体" panose="02010600030101010101" pitchFamily="2" charset="-122"/>
                <a:ea typeface="宋体" panose="02010600030101010101" pitchFamily="2" charset="-122"/>
                <a:cs typeface="宋体" panose="02010600030101010101" pitchFamily="2" charset="-122"/>
              </a:rPr>
              <a:t>    </a:t>
            </a:r>
            <a:r>
              <a:rPr lang="zh-CN" sz="1600">
                <a:latin typeface="宋体" panose="02010600030101010101" pitchFamily="2" charset="-122"/>
                <a:ea typeface="宋体" panose="02010600030101010101" pitchFamily="2" charset="-122"/>
                <a:cs typeface="宋体" panose="02010600030101010101" pitchFamily="2" charset="-122"/>
              </a:rPr>
              <a:t>4. 获奖情况：第八届全国“桃李杯”舞蹈比赛群舞组（其他）剧目奖一等奖；第四届 CCTV 电视舞蹈大赛十佳作品奖、观众最喜爱作品奖、群舞表演一等奖；第十一届全军文艺优秀作品评奖创作编导一等奖、表演一等奖</a:t>
            </a:r>
            <a:endParaRPr lang="zh-CN" sz="1600">
              <a:latin typeface="宋体" panose="02010600030101010101" pitchFamily="2" charset="-122"/>
              <a:ea typeface="宋体" panose="02010600030101010101" pitchFamily="2" charset="-122"/>
              <a:cs typeface="宋体" panose="02010600030101010101" pitchFamily="2" charset="-122"/>
            </a:endParaRPr>
          </a:p>
        </p:txBody>
      </p:sp>
      <p:pic>
        <p:nvPicPr>
          <p:cNvPr id="2104" name="IM 2104"/>
          <p:cNvPicPr/>
          <p:nvPr/>
        </p:nvPicPr>
        <p:blipFill>
          <a:blip r:embed="rId1"/>
          <a:stretch>
            <a:fillRect/>
          </a:stretch>
        </p:blipFill>
        <p:spPr>
          <a:xfrm>
            <a:off x="127000" y="95250"/>
            <a:ext cx="2618105" cy="29292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 presetClass="entr" presetSubtype="5" fill="hold" nodeType="afterEffect">
                                  <p:stCondLst>
                                    <p:cond delay="0"/>
                                  </p:stCondLst>
                                  <p:childTnLst>
                                    <p:set>
                                      <p:cBhvr>
                                        <p:cTn id="18" dur="1" fill="hold">
                                          <p:stCondLst>
                                            <p:cond delay="0"/>
                                          </p:stCondLst>
                                        </p:cTn>
                                        <p:tgtEl>
                                          <p:spTgt spid="2104"/>
                                        </p:tgtEl>
                                        <p:attrNameLst>
                                          <p:attrName>style.visibility</p:attrName>
                                        </p:attrNameLst>
                                      </p:cBhvr>
                                      <p:to>
                                        <p:strVal val="visible"/>
                                      </p:to>
                                    </p:set>
                                    <p:animEffect transition="in" filter="blinds(vertical)">
                                      <p:cBhvr>
                                        <p:cTn id="19" dur="500"/>
                                        <p:tgtEl>
                                          <p:spTgt spid="2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stretch>
            <a:fillRect/>
          </a:stretch>
        </p:blipFill>
        <p:spPr>
          <a:xfrm>
            <a:off x="0" y="1439545"/>
            <a:ext cx="2605405" cy="3743325"/>
          </a:xfrm>
          <a:prstGeom prst="rect">
            <a:avLst/>
          </a:prstGeom>
        </p:spPr>
      </p:pic>
      <p:pic>
        <p:nvPicPr>
          <p:cNvPr id="11" name="图片 10"/>
          <p:cNvPicPr>
            <a:picLocks noChangeAspect="1"/>
          </p:cNvPicPr>
          <p:nvPr/>
        </p:nvPicPr>
        <p:blipFill rotWithShape="1">
          <a:blip r:embed="rId4" cstate="screen"/>
          <a:srcRect/>
          <a:stretch>
            <a:fillRect/>
          </a:stretch>
        </p:blipFill>
        <p:spPr>
          <a:xfrm>
            <a:off x="6241085" y="3021750"/>
            <a:ext cx="2886235" cy="2121750"/>
          </a:xfrm>
          <a:prstGeom prst="rect">
            <a:avLst/>
          </a:prstGeom>
        </p:spPr>
      </p:pic>
      <p:pic>
        <p:nvPicPr>
          <p:cNvPr id="12" name="图片 11"/>
          <p:cNvPicPr>
            <a:picLocks noChangeAspect="1"/>
          </p:cNvPicPr>
          <p:nvPr/>
        </p:nvPicPr>
        <p:blipFill>
          <a:blip r:embed="rId5" cstate="screen"/>
          <a:stretch>
            <a:fillRect/>
          </a:stretch>
        </p:blipFill>
        <p:spPr>
          <a:xfrm>
            <a:off x="99398" y="4080303"/>
            <a:ext cx="1480593" cy="1063197"/>
          </a:xfrm>
          <a:prstGeom prst="rect">
            <a:avLst/>
          </a:prstGeom>
        </p:spPr>
      </p:pic>
      <p:pic>
        <p:nvPicPr>
          <p:cNvPr id="10" name="图片 9"/>
          <p:cNvPicPr>
            <a:picLocks noChangeAspect="1"/>
          </p:cNvPicPr>
          <p:nvPr/>
        </p:nvPicPr>
        <p:blipFill>
          <a:blip r:embed="rId6" cstate="screen"/>
          <a:stretch>
            <a:fillRect/>
          </a:stretch>
        </p:blipFill>
        <p:spPr>
          <a:xfrm>
            <a:off x="7517130" y="1548130"/>
            <a:ext cx="943610" cy="2730500"/>
          </a:xfrm>
          <a:prstGeom prst="rect">
            <a:avLst/>
          </a:prstGeom>
        </p:spPr>
      </p:pic>
      <p:sp>
        <p:nvSpPr>
          <p:cNvPr id="17" name="文本框 16"/>
          <p:cNvSpPr txBox="1"/>
          <p:nvPr/>
        </p:nvSpPr>
        <p:spPr>
          <a:xfrm>
            <a:off x="3234403" y="1711030"/>
            <a:ext cx="2941320" cy="64516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感</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谢</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观</a:t>
            </a:r>
            <a:r>
              <a:rPr kumimoji="0" lang="en-US" altLang="zh-CN"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 </a:t>
            </a:r>
            <a:r>
              <a:rPr kumimoji="0" lang="zh-CN" altLang="en-US" sz="3600" b="1" i="0" u="none" strike="noStrike" kern="1200" cap="none" spc="0" normalizeH="0" baseline="0" noProof="0" dirty="0" smtClean="0">
                <a:ln>
                  <a:noFill/>
                </a:ln>
                <a:solidFill>
                  <a:prstClr val="black"/>
                </a:solidFill>
                <a:effectLst/>
                <a:uLnTx/>
                <a:uFillTx/>
                <a:latin typeface="黑体" panose="02010609060101010101" charset="-122"/>
                <a:ea typeface="黑体" panose="02010609060101010101" charset="-122"/>
                <a:cs typeface="黑体" panose="02010609060101010101" charset="-122"/>
                <a:sym typeface="+mn-lt"/>
              </a:rPr>
              <a:t>看 </a:t>
            </a:r>
            <a:endParaRPr kumimoji="0" lang="zh-CN" altLang="en-US" sz="3600" b="1"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2" presetClass="entr" presetSubtype="4" fill="hold" grpId="0" nodeType="afterEffect">
                                  <p:stCondLst>
                                    <p:cond delay="0"/>
                                  </p:stCondLst>
                                  <p:iterate type="lt">
                                    <p:tmPct val="13000"/>
                                  </p:iterate>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ppt_y</p:attrName>
                                        </p:attrNameLst>
                                      </p:cBhvr>
                                      <p:tavLst>
                                        <p:tav tm="0">
                                          <p:val>
                                            <p:strVal val="#ppt_y+#ppt_h*1.125000"/>
                                          </p:val>
                                        </p:tav>
                                        <p:tav tm="100000">
                                          <p:val>
                                            <p:strVal val="#ppt_y"/>
                                          </p:val>
                                        </p:tav>
                                      </p:tavLst>
                                    </p:anim>
                                    <p:animEffect transition="in" filter="wipe(up)">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437935" y="3021750"/>
            <a:ext cx="2886235" cy="2121750"/>
          </a:xfrm>
          <a:prstGeom prst="rect">
            <a:avLst/>
          </a:prstGeom>
        </p:spPr>
      </p:pic>
      <p:sp>
        <p:nvSpPr>
          <p:cNvPr id="2" name="文本框 1"/>
          <p:cNvSpPr txBox="1"/>
          <p:nvPr/>
        </p:nvSpPr>
        <p:spPr>
          <a:xfrm>
            <a:off x="402392" y="212524"/>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grpSp>
        <p:nvGrpSpPr>
          <p:cNvPr id="6" name="组合 5"/>
          <p:cNvGrpSpPr/>
          <p:nvPr/>
        </p:nvGrpSpPr>
        <p:grpSpPr>
          <a:xfrm>
            <a:off x="1782445" y="1974215"/>
            <a:ext cx="4458970" cy="543560"/>
            <a:chOff x="1833958" y="1758817"/>
            <a:chExt cx="2957271" cy="465539"/>
          </a:xfrm>
        </p:grpSpPr>
        <p:sp>
          <p:nvSpPr>
            <p:cNvPr id="18" name="MH_Entry_2">
              <a:hlinkClick r:id="rId4" action="ppaction://hlinksldjump"/>
            </p:cNvPr>
            <p:cNvSpPr/>
            <p:nvPr>
              <p:custDataLst>
                <p:tags r:id="rId5"/>
              </p:custDataLst>
            </p:nvPr>
          </p:nvSpPr>
          <p:spPr>
            <a:xfrm>
              <a:off x="2263757" y="1860539"/>
              <a:ext cx="2527472" cy="36381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en-US" altLang="zh-CN" sz="1800" b="1" dirty="0">
                  <a:solidFill>
                    <a:srgbClr val="FFFFFF"/>
                  </a:solidFill>
                  <a:cs typeface="+mn-ea"/>
                  <a:sym typeface="+mn-lt"/>
                </a:rPr>
                <a:t>      </a:t>
              </a:r>
              <a:r>
                <a:rPr lang="zh-CN" altLang="en-US" sz="1800" b="1" dirty="0">
                  <a:solidFill>
                    <a:srgbClr val="FFFFFF"/>
                  </a:solidFill>
                  <a:cs typeface="+mn-ea"/>
                  <a:sym typeface="+mn-lt"/>
                </a:rPr>
                <a:t>中国当代舞的发展</a:t>
              </a:r>
              <a:endParaRPr lang="zh-CN" altLang="en-US" sz="1800" b="1" dirty="0">
                <a:solidFill>
                  <a:srgbClr val="FFFFFF"/>
                </a:solidFill>
                <a:cs typeface="+mn-ea"/>
                <a:sym typeface="+mn-lt"/>
              </a:endParaRPr>
            </a:p>
          </p:txBody>
        </p:sp>
        <p:sp>
          <p:nvSpPr>
            <p:cNvPr id="19" name="MH_Number_2">
              <a:hlinkClick r:id="rId4" action="ppaction://hlinksldjump"/>
            </p:cNvPr>
            <p:cNvSpPr/>
            <p:nvPr>
              <p:custDataLst>
                <p:tags r:id="rId6"/>
              </p:custDataLst>
            </p:nvPr>
          </p:nvSpPr>
          <p:spPr>
            <a:xfrm>
              <a:off x="1833958" y="1758817"/>
              <a:ext cx="458625" cy="465539"/>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02</a:t>
              </a:r>
              <a:endParaRPr lang="zh-CN" altLang="en-US" sz="1800" b="1">
                <a:solidFill>
                  <a:srgbClr val="FFFFFF"/>
                </a:solidFill>
                <a:cs typeface="+mn-ea"/>
                <a:sym typeface="+mn-lt"/>
              </a:endParaRPr>
            </a:p>
          </p:txBody>
        </p:sp>
      </p:grpSp>
      <p:grpSp>
        <p:nvGrpSpPr>
          <p:cNvPr id="10" name="组合 9"/>
          <p:cNvGrpSpPr/>
          <p:nvPr/>
        </p:nvGrpSpPr>
        <p:grpSpPr>
          <a:xfrm>
            <a:off x="1781810" y="2671447"/>
            <a:ext cx="4516120" cy="586105"/>
            <a:chOff x="2806" y="4207"/>
            <a:chExt cx="7112" cy="923"/>
          </a:xfrm>
        </p:grpSpPr>
        <p:grpSp>
          <p:nvGrpSpPr>
            <p:cNvPr id="7" name="组合 6"/>
            <p:cNvGrpSpPr/>
            <p:nvPr/>
          </p:nvGrpSpPr>
          <p:grpSpPr>
            <a:xfrm>
              <a:off x="2806" y="4207"/>
              <a:ext cx="7112" cy="923"/>
              <a:chOff x="2562257" y="2726790"/>
              <a:chExt cx="2951588" cy="428383"/>
            </a:xfrm>
          </p:grpSpPr>
          <p:sp>
            <p:nvSpPr>
              <p:cNvPr id="21" name="MH_Entry_3">
                <a:hlinkClick r:id="rId4" action="ppaction://hlinksldjump"/>
              </p:cNvPr>
              <p:cNvSpPr/>
              <p:nvPr>
                <p:custDataLst>
                  <p:tags r:id="rId7"/>
                </p:custDataLst>
              </p:nvPr>
            </p:nvSpPr>
            <p:spPr>
              <a:xfrm>
                <a:off x="2986403" y="2828896"/>
                <a:ext cx="2527442" cy="32627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endParaRPr lang="zh-CN" altLang="en-US" sz="1800" b="1" dirty="0">
                  <a:solidFill>
                    <a:srgbClr val="FFFFFF"/>
                  </a:solidFill>
                  <a:cs typeface="+mn-ea"/>
                  <a:sym typeface="+mn-lt"/>
                </a:endParaRPr>
              </a:p>
            </p:txBody>
          </p:sp>
          <p:sp>
            <p:nvSpPr>
              <p:cNvPr id="22" name="MH_Number_3">
                <a:hlinkClick r:id="rId4" action="ppaction://hlinksldjump"/>
              </p:cNvPr>
              <p:cNvSpPr/>
              <p:nvPr>
                <p:custDataLst>
                  <p:tags r:id="rId8"/>
                </p:custDataLst>
              </p:nvPr>
            </p:nvSpPr>
            <p:spPr>
              <a:xfrm>
                <a:off x="2562257" y="2726790"/>
                <a:ext cx="452367" cy="426527"/>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03</a:t>
                </a:r>
                <a:endParaRPr lang="zh-CN" altLang="en-US" sz="1800" b="1">
                  <a:solidFill>
                    <a:srgbClr val="FFFFFF"/>
                  </a:solidFill>
                  <a:cs typeface="+mn-ea"/>
                  <a:sym typeface="+mn-lt"/>
                </a:endParaRPr>
              </a:p>
            </p:txBody>
          </p:sp>
        </p:grpSp>
        <p:sp>
          <p:nvSpPr>
            <p:cNvPr id="14" name="文本框 13"/>
            <p:cNvSpPr txBox="1"/>
            <p:nvPr/>
          </p:nvSpPr>
          <p:spPr>
            <a:xfrm>
              <a:off x="3450" y="4479"/>
              <a:ext cx="6377" cy="534"/>
            </a:xfrm>
            <a:prstGeom prst="rect">
              <a:avLst/>
            </a:prstGeom>
            <a:noFill/>
            <a:ln w="9525">
              <a:noFill/>
            </a:ln>
          </p:spPr>
          <p:txBody>
            <a:bodyPr>
              <a:noAutofit/>
            </a:bodyPr>
            <a:p>
              <a:pPr indent="177800" algn="ctr"/>
              <a:r>
                <a:rPr lang="en-US" altLang="zh-CN" sz="1800" b="1" dirty="0">
                  <a:solidFill>
                    <a:srgbClr val="FFFFFF"/>
                  </a:solidFill>
                  <a:cs typeface="+mn-ea"/>
                </a:rPr>
                <a:t>  </a:t>
              </a:r>
              <a:r>
                <a:rPr lang="zh-CN" altLang="en-US" sz="1800" b="1" dirty="0">
                  <a:solidFill>
                    <a:srgbClr val="FFFFFF"/>
                  </a:solidFill>
                  <a:cs typeface="+mn-ea"/>
                </a:rPr>
                <a:t>中国当代舞的分类</a:t>
              </a:r>
              <a:endParaRPr lang="zh-CN" altLang="en-US" sz="1800" b="0">
                <a:ea typeface="宋体" panose="02010600030101010101" pitchFamily="2" charset="-122"/>
              </a:endParaRPr>
            </a:p>
          </p:txBody>
        </p:sp>
      </p:grpSp>
      <p:grpSp>
        <p:nvGrpSpPr>
          <p:cNvPr id="12" name="组合 11"/>
          <p:cNvGrpSpPr/>
          <p:nvPr/>
        </p:nvGrpSpPr>
        <p:grpSpPr>
          <a:xfrm>
            <a:off x="1781810" y="3408680"/>
            <a:ext cx="4529455" cy="539115"/>
            <a:chOff x="2806" y="5368"/>
            <a:chExt cx="7133" cy="849"/>
          </a:xfrm>
        </p:grpSpPr>
        <p:grpSp>
          <p:nvGrpSpPr>
            <p:cNvPr id="3" name="组合 2"/>
            <p:cNvGrpSpPr/>
            <p:nvPr/>
          </p:nvGrpSpPr>
          <p:grpSpPr>
            <a:xfrm>
              <a:off x="2806" y="5368"/>
              <a:ext cx="7133" cy="849"/>
              <a:chOff x="1833958" y="1609615"/>
              <a:chExt cx="2957271" cy="515310"/>
            </a:xfrm>
          </p:grpSpPr>
          <p:sp>
            <p:nvSpPr>
              <p:cNvPr id="4" name="MH_Entry_2">
                <a:hlinkClick r:id="rId4" action="ppaction://hlinksldjump"/>
              </p:cNvPr>
              <p:cNvSpPr/>
              <p:nvPr>
                <p:custDataLst>
                  <p:tags r:id="rId9"/>
                </p:custDataLst>
              </p:nvPr>
            </p:nvSpPr>
            <p:spPr>
              <a:xfrm>
                <a:off x="2263888" y="1745574"/>
                <a:ext cx="2527341" cy="376923"/>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p>
                <a:pPr algn="ctr">
                  <a:lnSpc>
                    <a:spcPct val="120000"/>
                  </a:lnSpc>
                  <a:defRPr/>
                </a:pPr>
                <a:endParaRPr lang="zh-CN" altLang="en-US" sz="1800" b="1" dirty="0">
                  <a:solidFill>
                    <a:srgbClr val="FFFFFF"/>
                  </a:solidFill>
                  <a:cs typeface="+mn-ea"/>
                  <a:sym typeface="+mn-lt"/>
                </a:endParaRPr>
              </a:p>
            </p:txBody>
          </p:sp>
          <p:sp>
            <p:nvSpPr>
              <p:cNvPr id="8" name="MH_Number_2">
                <a:hlinkClick r:id="rId4" action="ppaction://hlinksldjump"/>
              </p:cNvPr>
              <p:cNvSpPr/>
              <p:nvPr>
                <p:custDataLst>
                  <p:tags r:id="rId10"/>
                </p:custDataLst>
              </p:nvPr>
            </p:nvSpPr>
            <p:spPr>
              <a:xfrm>
                <a:off x="1833958" y="1609615"/>
                <a:ext cx="477608" cy="515310"/>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en-US" altLang="zh-CN" sz="1800" b="1">
                    <a:solidFill>
                      <a:srgbClr val="FFFFFF"/>
                    </a:solidFill>
                    <a:cs typeface="+mn-ea"/>
                    <a:sym typeface="+mn-lt"/>
                  </a:rPr>
                  <a:t>04</a:t>
                </a:r>
                <a:endParaRPr lang="zh-CN" altLang="en-US" sz="1800" b="1">
                  <a:solidFill>
                    <a:srgbClr val="FFFFFF"/>
                  </a:solidFill>
                  <a:cs typeface="+mn-ea"/>
                  <a:sym typeface="+mn-lt"/>
                </a:endParaRPr>
              </a:p>
            </p:txBody>
          </p:sp>
        </p:grpSp>
        <p:sp>
          <p:nvSpPr>
            <p:cNvPr id="17" name="文本框 16"/>
            <p:cNvSpPr txBox="1"/>
            <p:nvPr/>
          </p:nvSpPr>
          <p:spPr>
            <a:xfrm>
              <a:off x="4518" y="5613"/>
              <a:ext cx="4750" cy="549"/>
            </a:xfrm>
            <a:prstGeom prst="rect">
              <a:avLst/>
            </a:prstGeom>
            <a:noFill/>
            <a:ln w="9525">
              <a:noFill/>
            </a:ln>
          </p:spPr>
          <p:txBody>
            <a:bodyPr>
              <a:noAutofit/>
            </a:bodyPr>
            <a:p>
              <a:pPr indent="177800" algn="ctr"/>
              <a:r>
                <a:rPr lang="zh-CN" altLang="en-US" sz="1800" b="1" dirty="0">
                  <a:solidFill>
                    <a:srgbClr val="FFFFFF"/>
                  </a:solidFill>
                  <a:cs typeface="+mn-ea"/>
                </a:rPr>
                <a:t>中国当代舞作品鉴赏</a:t>
              </a:r>
              <a:endParaRPr lang="zh-CN" altLang="en-US" sz="1800" b="1" dirty="0">
                <a:solidFill>
                  <a:srgbClr val="FFFFFF"/>
                </a:solidFill>
                <a:cs typeface="+mn-ea"/>
              </a:endParaRPr>
            </a:p>
          </p:txBody>
        </p:sp>
      </p:grpSp>
      <p:grpSp>
        <p:nvGrpSpPr>
          <p:cNvPr id="9" name="组合 8"/>
          <p:cNvGrpSpPr/>
          <p:nvPr/>
        </p:nvGrpSpPr>
        <p:grpSpPr>
          <a:xfrm>
            <a:off x="1816100" y="1290320"/>
            <a:ext cx="4423410" cy="528320"/>
            <a:chOff x="2860" y="2032"/>
            <a:chExt cx="6966" cy="832"/>
          </a:xfrm>
        </p:grpSpPr>
        <p:grpSp>
          <p:nvGrpSpPr>
            <p:cNvPr id="5" name="组合 4"/>
            <p:cNvGrpSpPr/>
            <p:nvPr/>
          </p:nvGrpSpPr>
          <p:grpSpPr>
            <a:xfrm>
              <a:off x="2860" y="2032"/>
              <a:ext cx="6966" cy="831"/>
              <a:chOff x="2492893" y="1377831"/>
              <a:chExt cx="3086026" cy="427686"/>
            </a:xfrm>
          </p:grpSpPr>
          <p:sp>
            <p:nvSpPr>
              <p:cNvPr id="15" name="MH_Entry_1">
                <a:hlinkClick r:id="rId11" action="ppaction://hlinksldjump"/>
              </p:cNvPr>
              <p:cNvSpPr/>
              <p:nvPr>
                <p:custDataLst>
                  <p:tags r:id="rId12"/>
                </p:custDataLst>
              </p:nvPr>
            </p:nvSpPr>
            <p:spPr>
              <a:xfrm>
                <a:off x="2944685" y="1462320"/>
                <a:ext cx="2634234" cy="343197"/>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endParaRPr lang="zh-CN" altLang="en-US" sz="1800" b="1" dirty="0">
                  <a:solidFill>
                    <a:srgbClr val="FFFFFF"/>
                  </a:solidFill>
                  <a:cs typeface="+mn-ea"/>
                  <a:sym typeface="+mn-lt"/>
                </a:endParaRPr>
              </a:p>
            </p:txBody>
          </p:sp>
          <p:sp>
            <p:nvSpPr>
              <p:cNvPr id="16" name="MH_Number_1">
                <a:hlinkClick r:id="rId11" action="ppaction://hlinksldjump"/>
              </p:cNvPr>
              <p:cNvSpPr/>
              <p:nvPr>
                <p:custDataLst>
                  <p:tags r:id="rId13"/>
                </p:custDataLst>
              </p:nvPr>
            </p:nvSpPr>
            <p:spPr>
              <a:xfrm>
                <a:off x="2492893" y="1377831"/>
                <a:ext cx="451873" cy="42768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cs typeface="+mn-ea"/>
                    <a:sym typeface="+mn-lt"/>
                  </a:rPr>
                  <a:t>01</a:t>
                </a:r>
                <a:endParaRPr lang="zh-CN" altLang="en-US" sz="1800" b="1">
                  <a:solidFill>
                    <a:srgbClr val="FFFFFF"/>
                  </a:solidFill>
                  <a:cs typeface="+mn-ea"/>
                  <a:sym typeface="+mn-lt"/>
                </a:endParaRPr>
              </a:p>
            </p:txBody>
          </p:sp>
        </p:grpSp>
        <p:sp>
          <p:nvSpPr>
            <p:cNvPr id="126" name="文本框 125"/>
            <p:cNvSpPr txBox="1"/>
            <p:nvPr/>
          </p:nvSpPr>
          <p:spPr>
            <a:xfrm>
              <a:off x="4366" y="2284"/>
              <a:ext cx="5083" cy="580"/>
            </a:xfrm>
            <a:prstGeom prst="rect">
              <a:avLst/>
            </a:prstGeom>
            <a:noFill/>
            <a:ln w="9525">
              <a:noFill/>
            </a:ln>
          </p:spPr>
          <p:txBody>
            <a:bodyPr wrap="square">
              <a:spAutoFit/>
            </a:bodyPr>
            <a:p>
              <a:pPr indent="0" algn="ctr"/>
              <a:r>
                <a:rPr lang="zh-CN" altLang="en-US" sz="1800" b="1" dirty="0">
                  <a:solidFill>
                    <a:srgbClr val="FFFFFF"/>
                  </a:solidFill>
                  <a:cs typeface="+mn-ea"/>
                </a:rPr>
                <a:t>中国当代舞的概念</a:t>
              </a:r>
              <a:endParaRPr lang="zh-CN" altLang="en-US" sz="1800" b="1" dirty="0">
                <a:solidFill>
                  <a:srgbClr val="FFFFFF"/>
                </a:solidFill>
                <a:cs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1+#ppt_w/2"/>
                                          </p:val>
                                        </p:tav>
                                        <p:tav tm="100000">
                                          <p:val>
                                            <p:strVal val="#ppt_x"/>
                                          </p:val>
                                        </p:tav>
                                      </p:tavLst>
                                    </p:anim>
                                    <p:anim calcmode="lin" valueType="num">
                                      <p:cBhvr additive="base">
                                        <p:cTn id="19" dur="7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381420" y="2904275"/>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76500" y="2175510"/>
            <a:ext cx="3834130" cy="48133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lvl="0" algn="ctr">
              <a:lnSpc>
                <a:spcPct val="120000"/>
              </a:lnSpc>
              <a:buClrTx/>
              <a:buSzTx/>
              <a:buFontTx/>
              <a:defRPr/>
            </a:pPr>
            <a:r>
              <a:rPr lang="en-US" altLang="zh-CN" sz="2100" b="1" dirty="0">
                <a:solidFill>
                  <a:srgbClr val="FFFFFF"/>
                </a:solidFill>
                <a:cs typeface="+mn-ea"/>
                <a:sym typeface="+mn-ea"/>
              </a:rPr>
              <a:t>   </a:t>
            </a:r>
            <a:r>
              <a:rPr lang="zh-CN" altLang="en-US" sz="2100" b="1" dirty="0">
                <a:solidFill>
                  <a:srgbClr val="FFFFFF"/>
                </a:solidFill>
                <a:cs typeface="+mn-ea"/>
                <a:sym typeface="+mn-ea"/>
              </a:rPr>
              <a:t>中国当代舞的概念</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96202" y="198286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1</a:t>
            </a:r>
            <a:endParaRPr lang="zh-CN" altLang="en-US"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643255" y="1207770"/>
            <a:ext cx="7737475" cy="3201670"/>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sz="1800">
                <a:ea typeface="宋体" panose="02010600030101010101" pitchFamily="2" charset="-122"/>
                <a:sym typeface="+mn-ea"/>
              </a:rPr>
              <a:t>       </a:t>
            </a:r>
            <a:r>
              <a:rPr lang="en-US" sz="1800">
                <a:latin typeface="宋体" panose="02010600030101010101" pitchFamily="2" charset="-122"/>
                <a:ea typeface="宋体" panose="02010600030101010101" pitchFamily="2" charset="-122"/>
                <a:cs typeface="宋体" panose="02010600030101010101" pitchFamily="2" charset="-122"/>
                <a:sym typeface="+mn-ea"/>
              </a:rPr>
              <a:t> 20世纪70年代，现代舞成熟的体系为部分欧美舞蹈家不满，他们逐渐脱离现代舞既定规范，并用</a:t>
            </a:r>
            <a:r>
              <a:rPr lang="en-US" altLang="zh-CN"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a:t>
            </a:r>
            <a:r>
              <a:rPr lang="en-US"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当代舞”</a:t>
            </a:r>
            <a:r>
              <a:rPr lang="en-US" sz="1800">
                <a:latin typeface="宋体" panose="02010600030101010101" pitchFamily="2" charset="-122"/>
                <a:ea typeface="宋体" panose="02010600030101010101" pitchFamily="2" charset="-122"/>
                <a:cs typeface="宋体" panose="02010600030101010101" pitchFamily="2" charset="-122"/>
                <a:sym typeface="+mn-ea"/>
              </a:rPr>
              <a:t>来命名自己的作品。可以说，</a:t>
            </a:r>
            <a:r>
              <a:rPr lang="en-US"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欧洲当代舞与现代舞有着一脉相承的关系</a:t>
            </a:r>
            <a:r>
              <a:rPr lang="en-US" sz="1800">
                <a:latin typeface="宋体" panose="02010600030101010101" pitchFamily="2" charset="-122"/>
                <a:ea typeface="宋体" panose="02010600030101010101" pitchFamily="2" charset="-122"/>
                <a:cs typeface="宋体" panose="02010600030101010101" pitchFamily="2" charset="-122"/>
                <a:sym typeface="+mn-ea"/>
              </a:rPr>
              <a:t>，是在对现代舞规范反叛的基础上形成的，同时对其他舞蹈语汇兼收并蓄的一种舞蹈门类。</a:t>
            </a:r>
            <a:endParaRPr 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endParaRPr 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lang="en-US" sz="1800">
                <a:latin typeface="宋体" panose="02010600030101010101" pitchFamily="2" charset="-122"/>
                <a:ea typeface="宋体" panose="02010600030101010101" pitchFamily="2" charset="-122"/>
                <a:cs typeface="宋体" panose="02010600030101010101" pitchFamily="2" charset="-122"/>
                <a:sym typeface="+mn-ea"/>
              </a:rPr>
              <a:t>    我</a:t>
            </a:r>
            <a:r>
              <a:rPr lang="en-US" sz="180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国在</a:t>
            </a:r>
            <a:r>
              <a:rPr lang="en-US"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20世纪90年代</a:t>
            </a:r>
            <a:r>
              <a:rPr lang="en-US" sz="1800">
                <a:latin typeface="宋体" panose="02010600030101010101" pitchFamily="2" charset="-122"/>
                <a:ea typeface="宋体" panose="02010600030101010101" pitchFamily="2" charset="-122"/>
                <a:cs typeface="宋体" panose="02010600030101010101" pitchFamily="2" charset="-122"/>
                <a:sym typeface="+mn-ea"/>
              </a:rPr>
              <a:t>提出的“当代舞”及其艺术理念</a:t>
            </a:r>
            <a:r>
              <a:rPr lang="zh-CN" altLang="en-US" sz="1800">
                <a:latin typeface="宋体" panose="02010600030101010101" pitchFamily="2" charset="-122"/>
                <a:ea typeface="宋体" panose="02010600030101010101" pitchFamily="2" charset="-122"/>
                <a:cs typeface="宋体" panose="02010600030101010101" pitchFamily="2" charset="-122"/>
                <a:sym typeface="+mn-ea"/>
              </a:rPr>
              <a:t>，</a:t>
            </a:r>
            <a:r>
              <a:rPr lang="en-US" sz="1800">
                <a:latin typeface="宋体" panose="02010600030101010101" pitchFamily="2" charset="-122"/>
                <a:ea typeface="宋体" panose="02010600030101010101" pitchFamily="2" charset="-122"/>
                <a:cs typeface="宋体" panose="02010600030101010101" pitchFamily="2" charset="-122"/>
                <a:sym typeface="+mn-ea"/>
              </a:rPr>
              <a:t>是上述国际舞蹈发展趋势在中国的反映。</a:t>
            </a:r>
            <a:endParaRPr lang="en-US" sz="18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16230" y="583565"/>
            <a:ext cx="4074795" cy="758190"/>
          </a:xfrm>
          <a:prstGeom prst="rect">
            <a:avLst/>
          </a:prstGeom>
          <a:noFill/>
          <a:ln w="9525">
            <a:noFill/>
          </a:ln>
        </p:spPr>
        <p:txBody>
          <a:bodyPr>
            <a:noAutofit/>
          </a:bodyPr>
          <a:p>
            <a:pPr indent="0">
              <a:lnSpc>
                <a:spcPct val="125000"/>
              </a:lnSpc>
              <a:spcBef>
                <a:spcPts val="0"/>
              </a:spcBef>
              <a:spcAft>
                <a:spcPts val="0"/>
              </a:spcAft>
            </a:pPr>
            <a:r>
              <a:rPr lang="en-US" altLang="zh-CN" sz="1800" b="0">
                <a:ea typeface="宋体" panose="02010600030101010101" pitchFamily="2" charset="-122"/>
              </a:rPr>
              <a:t>  </a:t>
            </a:r>
            <a:r>
              <a:rPr lang="en-US" altLang="zh-CN" sz="2000" b="0">
                <a:ea typeface="宋体" panose="02010600030101010101" pitchFamily="2" charset="-122"/>
              </a:rPr>
              <a:t> </a:t>
            </a:r>
            <a:r>
              <a:rPr lang="en-US" altLang="zh-CN" sz="2400" b="1">
                <a:latin typeface="黑体" panose="02010609060101010101" charset="-122"/>
                <a:ea typeface="黑体" panose="02010609060101010101" charset="-122"/>
                <a:cs typeface="黑体" panose="02010609060101010101" charset="-122"/>
              </a:rPr>
              <a:t>一、什么是</a:t>
            </a:r>
            <a:r>
              <a:rPr lang="zh-CN" altLang="en-US" sz="2400" b="1">
                <a:latin typeface="黑体" panose="02010609060101010101" charset="-122"/>
                <a:ea typeface="黑体" panose="02010609060101010101" charset="-122"/>
                <a:cs typeface="黑体" panose="02010609060101010101" charset="-122"/>
              </a:rPr>
              <a:t>中国当代舞</a:t>
            </a:r>
            <a:r>
              <a:rPr lang="en-US" altLang="zh-CN" sz="24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487680" y="1551305"/>
            <a:ext cx="7402195" cy="2465070"/>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altLang="zh-CN" sz="1800">
                <a:ea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中国当代舞是</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以部队舞蹈为主，融多种艺术风格于一体</a:t>
            </a:r>
            <a:r>
              <a:rPr sz="1800">
                <a:latin typeface="宋体" panose="02010600030101010101" pitchFamily="2" charset="-122"/>
                <a:ea typeface="宋体" panose="02010600030101010101" pitchFamily="2" charset="-122"/>
                <a:cs typeface="宋体" panose="02010600030101010101" pitchFamily="2" charset="-122"/>
                <a:sym typeface="+mn-ea"/>
              </a:rPr>
              <a:t>，以充分表现</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当代社会生活</a:t>
            </a:r>
            <a:r>
              <a:rPr sz="1800">
                <a:latin typeface="宋体" panose="02010600030101010101" pitchFamily="2" charset="-122"/>
                <a:ea typeface="宋体" panose="02010600030101010101" pitchFamily="2" charset="-122"/>
                <a:cs typeface="宋体" panose="02010600030101010101" pitchFamily="2" charset="-122"/>
                <a:sym typeface="+mn-ea"/>
              </a:rPr>
              <a:t>为主要任务，以民族的集体主义、历史进步精神和人类文明进步为主旋律的新舞蹈种类。</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sz="1800">
                <a:latin typeface="宋体" panose="02010600030101010101" pitchFamily="2" charset="-122"/>
                <a:ea typeface="宋体" panose="02010600030101010101" pitchFamily="2" charset="-122"/>
                <a:cs typeface="宋体" panose="02010600030101010101" pitchFamily="2" charset="-122"/>
                <a:sym typeface="+mn-ea"/>
              </a:rPr>
              <a:t> </a:t>
            </a:r>
            <a:r>
              <a:rPr lang="en-US" sz="1800">
                <a:latin typeface="宋体" panose="02010600030101010101" pitchFamily="2" charset="-122"/>
                <a:ea typeface="宋体" panose="02010600030101010101" pitchFamily="2" charset="-122"/>
                <a:cs typeface="宋体" panose="02010600030101010101" pitchFamily="2" charset="-122"/>
                <a:sym typeface="+mn-ea"/>
              </a:rPr>
              <a:t>   </a:t>
            </a:r>
            <a:endParaRPr 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lang="en-US"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该舞种作品追求鲜明的艺术形象和丰富的民族审美趣味，反映</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中国当代社会生活和人民的精神面貌</a:t>
            </a:r>
            <a:r>
              <a:rPr sz="1800">
                <a:latin typeface="宋体" panose="02010600030101010101" pitchFamily="2" charset="-122"/>
                <a:ea typeface="宋体" panose="02010600030101010101" pitchFamily="2" charset="-122"/>
                <a:cs typeface="宋体" panose="02010600030101010101" pitchFamily="2" charset="-122"/>
                <a:sym typeface="+mn-ea"/>
              </a:rPr>
              <a:t>。</a:t>
            </a:r>
            <a:endParaRPr sz="20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r>
              <a:rPr lang="en-US" sz="1800">
                <a:latin typeface="宋体" panose="02010600030101010101" pitchFamily="2" charset="-122"/>
                <a:ea typeface="宋体" panose="02010600030101010101" pitchFamily="2" charset="-122"/>
                <a:cs typeface="宋体" panose="02010600030101010101" pitchFamily="2" charset="-122"/>
                <a:sym typeface="+mn-ea"/>
              </a:rPr>
              <a:t>    </a:t>
            </a:r>
            <a:endParaRPr 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nSpc>
                <a:spcPct val="125000"/>
              </a:lnSpc>
              <a:spcBef>
                <a:spcPts val="0"/>
              </a:spcBef>
              <a:spcAft>
                <a:spcPts val="0"/>
              </a:spcAft>
            </a:pPr>
            <a:r>
              <a:rPr lang="en-US" sz="1800">
                <a:latin typeface="宋体" panose="02010600030101010101" pitchFamily="2" charset="-122"/>
                <a:ea typeface="宋体" panose="02010600030101010101" pitchFamily="2" charset="-122"/>
                <a:cs typeface="宋体" panose="02010600030101010101" pitchFamily="2" charset="-122"/>
                <a:sym typeface="+mn-ea"/>
              </a:rPr>
              <a:t> </a:t>
            </a:r>
            <a:endParaRPr sz="180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381420" y="2904275"/>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76500" y="2175510"/>
            <a:ext cx="4208780" cy="48133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lvl="0" algn="ctr">
              <a:lnSpc>
                <a:spcPct val="120000"/>
              </a:lnSpc>
              <a:buClrTx/>
              <a:buSzTx/>
              <a:buFontTx/>
              <a:defRPr/>
            </a:pPr>
            <a:r>
              <a:rPr lang="en-US" altLang="zh-CN" sz="2100" b="1" dirty="0">
                <a:solidFill>
                  <a:srgbClr val="FFFFFF"/>
                </a:solidFill>
                <a:cs typeface="+mn-ea"/>
                <a:sym typeface="+mn-ea"/>
              </a:rPr>
              <a:t>   </a:t>
            </a:r>
            <a:r>
              <a:rPr lang="zh-CN" altLang="en-US" sz="2100" b="1" dirty="0">
                <a:solidFill>
                  <a:srgbClr val="FFFFFF"/>
                </a:solidFill>
                <a:cs typeface="+mn-ea"/>
                <a:sym typeface="+mn-ea"/>
              </a:rPr>
              <a:t>中国当代舞的发展</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96202" y="198286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2</a:t>
            </a:r>
            <a:endParaRPr lang="en-US" altLang="zh-CN"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34925" y="554990"/>
            <a:ext cx="4309745" cy="758190"/>
          </a:xfrm>
          <a:prstGeom prst="rect">
            <a:avLst/>
          </a:prstGeom>
          <a:noFill/>
          <a:ln w="9525">
            <a:noFill/>
          </a:ln>
        </p:spPr>
        <p:txBody>
          <a:bodyPr>
            <a:noAutofit/>
          </a:bodyPr>
          <a:p>
            <a:pPr indent="0">
              <a:lnSpc>
                <a:spcPct val="125000"/>
              </a:lnSpc>
              <a:spcBef>
                <a:spcPts val="0"/>
              </a:spcBef>
              <a:spcAft>
                <a:spcPts val="0"/>
              </a:spcAft>
            </a:pPr>
            <a:r>
              <a:rPr lang="zh-CN" altLang="en-US" sz="2400" b="1">
                <a:latin typeface="黑体" panose="02010609060101010101" charset="-122"/>
                <a:ea typeface="黑体" panose="02010609060101010101" charset="-122"/>
                <a:cs typeface="黑体" panose="02010609060101010101" charset="-122"/>
              </a:rPr>
              <a:t> </a:t>
            </a:r>
            <a:r>
              <a:rPr lang="zh-CN" altLang="en-US" sz="2800" b="1">
                <a:latin typeface="黑体" panose="02010609060101010101" charset="-122"/>
                <a:ea typeface="黑体" panose="02010609060101010101" charset="-122"/>
                <a:cs typeface="黑体" panose="02010609060101010101" charset="-122"/>
              </a:rPr>
              <a:t>  </a:t>
            </a:r>
            <a:r>
              <a:rPr lang="zh-CN" altLang="en-US" sz="2400" b="1">
                <a:latin typeface="黑体" panose="02010609060101010101" charset="-122"/>
                <a:ea typeface="黑体" panose="02010609060101010101" charset="-122"/>
                <a:cs typeface="黑体" panose="02010609060101010101" charset="-122"/>
              </a:rPr>
              <a:t>一、中国当代舞发展概况</a:t>
            </a:r>
            <a:r>
              <a:rPr lang="en-US" altLang="zh-CN" sz="2000" b="1">
                <a:latin typeface="黑体" panose="02010609060101010101" charset="-122"/>
                <a:ea typeface="黑体" panose="02010609060101010101" charset="-122"/>
                <a:cs typeface="黑体" panose="02010609060101010101" charset="-122"/>
              </a:rPr>
              <a:t> </a:t>
            </a:r>
            <a:endParaRPr lang="en-US" altLang="zh-CN" sz="2400" b="1">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2400" b="0">
              <a:latin typeface="黑体" panose="02010609060101010101" charset="-122"/>
              <a:ea typeface="黑体" panose="02010609060101010101" charset="-122"/>
              <a:cs typeface="黑体" panose="02010609060101010101"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endParaRPr lang="en-US" altLang="zh-CN" sz="1800" b="0">
              <a:ea typeface="宋体" panose="02010600030101010101" pitchFamily="2" charset="-122"/>
            </a:endParaRPr>
          </a:p>
          <a:p>
            <a:pPr indent="0">
              <a:lnSpc>
                <a:spcPct val="125000"/>
              </a:lnSpc>
              <a:spcBef>
                <a:spcPts val="0"/>
              </a:spcBef>
              <a:spcAft>
                <a:spcPts val="0"/>
              </a:spcAft>
            </a:pPr>
            <a:r>
              <a:rPr lang="en-US" altLang="zh-CN" sz="1800" b="0">
                <a:ea typeface="宋体" panose="02010600030101010101" pitchFamily="2" charset="-122"/>
              </a:rPr>
              <a:t>        </a:t>
            </a:r>
            <a:endParaRPr lang="zh-CN" altLang="en-US" sz="1800" b="0">
              <a:ea typeface="宋体" panose="02010600030101010101" pitchFamily="2" charset="-122"/>
            </a:endParaRPr>
          </a:p>
        </p:txBody>
      </p:sp>
      <p:sp>
        <p:nvSpPr>
          <p:cNvPr id="2" name="文本框 1"/>
          <p:cNvSpPr txBox="1"/>
          <p:nvPr/>
        </p:nvSpPr>
        <p:spPr>
          <a:xfrm>
            <a:off x="866140" y="2272665"/>
            <a:ext cx="7291705" cy="1621155"/>
          </a:xfrm>
          <a:prstGeom prst="rect">
            <a:avLst/>
          </a:prstGeom>
          <a:noFill/>
          <a:ln w="9525">
            <a:noFill/>
          </a:ln>
        </p:spPr>
        <p:txBody>
          <a:bodyPr>
            <a:noAutofit/>
          </a:bodyPr>
          <a:p>
            <a:pPr indent="284480"/>
            <a:endParaRPr lang="zh-CN" altLang="en-US" sz="1800" b="0">
              <a:ea typeface="宋体" panose="02010600030101010101" pitchFamily="2" charset="-122"/>
            </a:endParaRPr>
          </a:p>
        </p:txBody>
      </p:sp>
      <p:sp>
        <p:nvSpPr>
          <p:cNvPr id="3" name="文本框 2"/>
          <p:cNvSpPr txBox="1"/>
          <p:nvPr/>
        </p:nvSpPr>
        <p:spPr>
          <a:xfrm>
            <a:off x="735330" y="1346200"/>
            <a:ext cx="4636770" cy="3053715"/>
          </a:xfrm>
          <a:prstGeom prst="rect">
            <a:avLst/>
          </a:prstGeom>
          <a:ln>
            <a:noFill/>
          </a:ln>
        </p:spPr>
        <p:style>
          <a:lnRef idx="2">
            <a:schemeClr val="accent2"/>
          </a:lnRef>
          <a:fillRef idx="1">
            <a:schemeClr val="lt1"/>
          </a:fillRef>
          <a:effectRef idx="0">
            <a:schemeClr val="accent2"/>
          </a:effectRef>
          <a:fontRef idx="minor">
            <a:schemeClr val="dk1"/>
          </a:fontRef>
        </p:style>
        <p:txBody>
          <a:bodyPr>
            <a:noAutofit/>
          </a:bodyPr>
          <a:p>
            <a:pPr indent="0" algn="just">
              <a:lnSpc>
                <a:spcPct val="125000"/>
              </a:lnSpc>
              <a:spcBef>
                <a:spcPts val="0"/>
              </a:spcBef>
              <a:spcAft>
                <a:spcPts val="0"/>
              </a:spcAft>
            </a:pPr>
            <a:r>
              <a:rPr lang="en-US" altLang="zh-CN" sz="1800">
                <a:ea typeface="宋体" panose="02010600030101010101" pitchFamily="2" charset="-122"/>
                <a:sym typeface="+mn-ea"/>
              </a:rPr>
              <a:t>      </a:t>
            </a:r>
            <a:r>
              <a:rPr lang="en-US" altLang="zh-CN"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我国当代舞的产生可追溯到</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20世纪40年代末</a:t>
            </a:r>
            <a:r>
              <a:rPr sz="1800">
                <a:latin typeface="宋体" panose="02010600030101010101" pitchFamily="2" charset="-122"/>
                <a:ea typeface="宋体" panose="02010600030101010101" pitchFamily="2" charset="-122"/>
                <a:cs typeface="宋体" panose="02010600030101010101" pitchFamily="2" charset="-122"/>
                <a:sym typeface="+mn-ea"/>
              </a:rPr>
              <a:t>，</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当代舞曾被称作“新舞蹈”</a:t>
            </a:r>
            <a:r>
              <a:rPr sz="1800">
                <a:latin typeface="宋体" panose="02010600030101010101" pitchFamily="2" charset="-122"/>
                <a:ea typeface="宋体" panose="02010600030101010101" pitchFamily="2" charset="-122"/>
                <a:cs typeface="宋体" panose="02010600030101010101" pitchFamily="2" charset="-122"/>
                <a:sym typeface="+mn-ea"/>
              </a:rPr>
              <a:t>。</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sz="1800">
                <a:latin typeface="宋体" panose="02010600030101010101" pitchFamily="2" charset="-122"/>
                <a:ea typeface="宋体" panose="02010600030101010101" pitchFamily="2" charset="-122"/>
                <a:cs typeface="宋体" panose="02010600030101010101" pitchFamily="2" charset="-122"/>
                <a:sym typeface="+mn-ea"/>
              </a:rPr>
              <a:t> </a:t>
            </a:r>
            <a:r>
              <a:rPr lang="en-US" sz="1800">
                <a:latin typeface="宋体" panose="02010600030101010101" pitchFamily="2" charset="-122"/>
                <a:ea typeface="宋体" panose="02010600030101010101" pitchFamily="2" charset="-122"/>
                <a:cs typeface="宋体" panose="02010600030101010101" pitchFamily="2" charset="-122"/>
                <a:sym typeface="+mn-ea"/>
              </a:rPr>
              <a:t>   </a:t>
            </a:r>
            <a:endParaRPr lang="en-US"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lang="en-US"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中华人民共和国成立后，它曾以一种独具特色的形式得以发展。</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r>
              <a:rPr sz="1800">
                <a:latin typeface="宋体" panose="02010600030101010101" pitchFamily="2" charset="-122"/>
                <a:ea typeface="宋体" panose="02010600030101010101" pitchFamily="2" charset="-122"/>
                <a:cs typeface="宋体" panose="02010600030101010101" pitchFamily="2" charset="-122"/>
                <a:sym typeface="+mn-ea"/>
              </a:rPr>
              <a:t> </a:t>
            </a:r>
            <a:r>
              <a:rPr lang="en-US" sz="1800">
                <a:latin typeface="宋体" panose="02010600030101010101" pitchFamily="2" charset="-122"/>
                <a:ea typeface="宋体" panose="02010600030101010101" pitchFamily="2" charset="-122"/>
                <a:cs typeface="宋体" panose="02010600030101010101" pitchFamily="2" charset="-122"/>
                <a:sym typeface="+mn-ea"/>
              </a:rPr>
              <a:t>   </a:t>
            </a:r>
            <a:r>
              <a:rPr sz="1800">
                <a:latin typeface="宋体" panose="02010600030101010101" pitchFamily="2" charset="-122"/>
                <a:ea typeface="宋体" panose="02010600030101010101" pitchFamily="2" charset="-122"/>
                <a:cs typeface="宋体" panose="02010600030101010101" pitchFamily="2" charset="-122"/>
                <a:sym typeface="+mn-ea"/>
              </a:rPr>
              <a:t>当代舞是在</a:t>
            </a:r>
            <a:r>
              <a:rPr sz="1800" b="1">
                <a:solidFill>
                  <a:schemeClr val="accent3"/>
                </a:solidFill>
                <a:latin typeface="宋体" panose="02010600030101010101" pitchFamily="2" charset="-122"/>
                <a:ea typeface="宋体" panose="02010600030101010101" pitchFamily="2" charset="-122"/>
                <a:cs typeface="宋体" panose="02010600030101010101" pitchFamily="2" charset="-122"/>
                <a:sym typeface="+mn-ea"/>
              </a:rPr>
              <a:t>首届“荷花奖”舞蹈比赛</a:t>
            </a:r>
            <a:r>
              <a:rPr sz="1800">
                <a:latin typeface="宋体" panose="02010600030101010101" pitchFamily="2" charset="-122"/>
                <a:ea typeface="宋体" panose="02010600030101010101" pitchFamily="2" charset="-122"/>
                <a:cs typeface="宋体" panose="02010600030101010101" pitchFamily="2" charset="-122"/>
                <a:sym typeface="+mn-ea"/>
              </a:rPr>
              <a:t>中提出并确立的，这对中国舞蹈分类和中国舞蹈的发展具有重要的意义。</a:t>
            </a:r>
            <a:endParaRPr sz="1800">
              <a:latin typeface="宋体" panose="02010600030101010101" pitchFamily="2" charset="-122"/>
              <a:ea typeface="宋体" panose="02010600030101010101" pitchFamily="2" charset="-122"/>
              <a:cs typeface="宋体" panose="02010600030101010101" pitchFamily="2" charset="-122"/>
              <a:sym typeface="+mn-ea"/>
            </a:endParaRPr>
          </a:p>
          <a:p>
            <a:pPr indent="0" algn="just">
              <a:lnSpc>
                <a:spcPct val="125000"/>
              </a:lnSpc>
              <a:spcBef>
                <a:spcPts val="0"/>
              </a:spcBef>
              <a:spcAft>
                <a:spcPts val="0"/>
              </a:spcAft>
            </a:pPr>
            <a:endParaRPr lang="zh-CN" sz="1800">
              <a:highlight>
                <a:srgbClr val="FFFF00"/>
              </a:highlight>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2"/>
            </p:custDataLst>
          </p:nvPr>
        </p:nvSpPr>
        <p:spPr>
          <a:xfrm>
            <a:off x="5773420" y="588010"/>
            <a:ext cx="3032125" cy="4009390"/>
          </a:xfrm>
          <a:prstGeom prst="rect">
            <a:avLst/>
          </a:prstGeom>
          <a:gradFill>
            <a:gsLst>
              <a:gs pos="0">
                <a:srgbClr val="7B32B2"/>
              </a:gs>
              <a:gs pos="40000">
                <a:srgbClr val="401A5D">
                  <a:lumMod val="31000"/>
                  <a:lumOff val="69000"/>
                  <a:alpha val="33000"/>
                </a:srgbClr>
              </a:gs>
            </a:gsLst>
            <a:lin ang="5400000" scaled="0"/>
          </a:gradFill>
          <a:ln>
            <a:noFill/>
          </a:ln>
        </p:spPr>
        <p:style>
          <a:lnRef idx="2">
            <a:schemeClr val="accent2"/>
          </a:lnRef>
          <a:fillRef idx="1">
            <a:schemeClr val="lt1"/>
          </a:fillRef>
          <a:effectRef idx="0">
            <a:schemeClr val="accent2"/>
          </a:effectRef>
          <a:fontRef idx="minor">
            <a:schemeClr val="dk1"/>
          </a:fontRef>
        </p:style>
        <p:txBody>
          <a:bodyPr wrap="square" anchor="t">
            <a:noAutofit/>
          </a:bodyPr>
          <a:p>
            <a:pPr indent="284480"/>
            <a:r>
              <a:rPr lang="zh-CN" altLang="en-US" sz="1800" b="1">
                <a:solidFill>
                  <a:srgbClr val="000000"/>
                </a:solidFill>
                <a:ea typeface="宋体" panose="02010600030101010101" pitchFamily="2" charset="-122"/>
                <a:sym typeface="+mn-ea"/>
              </a:rPr>
              <a:t>中国舞蹈</a:t>
            </a:r>
            <a:r>
              <a:rPr lang="en-US" altLang="zh-CN" sz="1800" b="1">
                <a:solidFill>
                  <a:srgbClr val="000000"/>
                </a:solidFill>
                <a:ea typeface="宋体" panose="02010600030101010101" pitchFamily="2" charset="-122"/>
                <a:sym typeface="+mn-ea"/>
              </a:rPr>
              <a:t>“</a:t>
            </a:r>
            <a:r>
              <a:rPr lang="zh-CN" altLang="en-US" sz="1800" b="1">
                <a:solidFill>
                  <a:srgbClr val="000000"/>
                </a:solidFill>
                <a:ea typeface="宋体" panose="02010600030101010101" pitchFamily="2" charset="-122"/>
                <a:sym typeface="+mn-ea"/>
              </a:rPr>
              <a:t>荷花奖</a:t>
            </a:r>
            <a:r>
              <a:rPr lang="en-US" altLang="zh-CN" sz="1800" b="1">
                <a:solidFill>
                  <a:srgbClr val="000000"/>
                </a:solidFill>
                <a:ea typeface="宋体" panose="02010600030101010101" pitchFamily="2" charset="-122"/>
                <a:sym typeface="+mn-ea"/>
              </a:rPr>
              <a:t>”</a:t>
            </a:r>
            <a:endParaRPr lang="en-US" altLang="zh-CN" sz="1800" b="1">
              <a:solidFill>
                <a:srgbClr val="000000"/>
              </a:solidFill>
              <a:ea typeface="宋体" panose="02010600030101010101" pitchFamily="2" charset="-122"/>
              <a:sym typeface="+mn-ea"/>
            </a:endParaRPr>
          </a:p>
          <a:p>
            <a:pPr indent="284480"/>
            <a:endPar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284480"/>
            <a:r>
              <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中国文联和中国舞协共同主办的中国舞蹈“荷花奖”评奖活动，是 1996 年由中央宣传部立项、 中央两办批准的全国性专业舞蹈评奖活动。</a:t>
            </a:r>
            <a:endPar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r>
              <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“荷花奖”舞蹈比赛原则上每两年举办一次，舞剧、舞蹈诗比赛则每三年举办一次。</a:t>
            </a:r>
            <a:endPar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284480">
              <a:lnSpc>
                <a:spcPct val="125000"/>
              </a:lnSpc>
              <a:spcBef>
                <a:spcPts val="0"/>
              </a:spcBef>
              <a:spcAft>
                <a:spcPts val="0"/>
              </a:spcAft>
            </a:pPr>
            <a:r>
              <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“荷花奖”自创建以来，已成为标志着中国专业舞蹈艺术最高成就的专家奖。</a:t>
            </a:r>
            <a:endParaRPr lang="en-US" altLang="zh-CN" sz="16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p:tgtEl>
                                          <p:spTgt spid="100">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100">
                                            <p:txEl>
                                              <p:pRg st="0" end="0"/>
                                            </p:txEl>
                                          </p:spTgt>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22" presetClass="entr" presetSubtype="1"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up)">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extLst>
              <a:ext uri="{BEBA8EAE-BF5A-486C-A8C5-ECC9F3942E4B}">
                <a14:imgProps xmlns:a14="http://schemas.microsoft.com/office/drawing/2010/main">
                  <a14:imgLayer r:embed="rId2">
                    <a14:imgEffect>
                      <a14:saturation sat="400000"/>
                    </a14:imgEffect>
                  </a14:imgLayer>
                </a14:imgProps>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srcRect/>
          <a:stretch>
            <a:fillRect/>
          </a:stretch>
        </p:blipFill>
        <p:spPr>
          <a:xfrm>
            <a:off x="6381420" y="2904275"/>
            <a:ext cx="2886235" cy="2121750"/>
          </a:xfrm>
          <a:prstGeom prst="rect">
            <a:avLst/>
          </a:prstGeom>
        </p:spPr>
      </p:pic>
      <p:sp>
        <p:nvSpPr>
          <p:cNvPr id="2" name="文本框 1"/>
          <p:cNvSpPr txBox="1"/>
          <p:nvPr/>
        </p:nvSpPr>
        <p:spPr>
          <a:xfrm>
            <a:off x="609402" y="296979"/>
            <a:ext cx="1544012" cy="954107"/>
          </a:xfrm>
          <a:prstGeom prst="rect">
            <a:avLst/>
          </a:prstGeom>
          <a:noFill/>
        </p:spPr>
        <p:txBody>
          <a:bodyPr wrap="none" rtlCol="0">
            <a:spAutoFit/>
          </a:bodyPr>
          <a:lstStyle/>
          <a:p>
            <a:pPr algn="ctr"/>
            <a:r>
              <a:rPr lang="zh-CN" altLang="en-US" sz="2800" dirty="0">
                <a:solidFill>
                  <a:srgbClr val="FF0000"/>
                </a:solidFill>
                <a:cs typeface="+mn-ea"/>
                <a:sym typeface="+mn-lt"/>
              </a:rPr>
              <a:t>目录</a:t>
            </a:r>
            <a:endParaRPr lang="zh-CN" altLang="en-US" sz="2800" dirty="0">
              <a:solidFill>
                <a:srgbClr val="FF0000"/>
              </a:solidFill>
              <a:cs typeface="+mn-ea"/>
              <a:sym typeface="+mn-lt"/>
            </a:endParaRPr>
          </a:p>
          <a:p>
            <a:pPr algn="ctr"/>
            <a:r>
              <a:rPr lang="en-US" altLang="zh-CN" sz="2800" dirty="0">
                <a:solidFill>
                  <a:srgbClr val="FF0000"/>
                </a:solidFill>
                <a:cs typeface="+mn-ea"/>
                <a:sym typeface="+mn-lt"/>
              </a:rPr>
              <a:t>contents</a:t>
            </a:r>
            <a:endParaRPr lang="zh-CN" altLang="en-US" sz="2800" dirty="0">
              <a:solidFill>
                <a:srgbClr val="FF0000"/>
              </a:solidFill>
              <a:cs typeface="+mn-ea"/>
              <a:sym typeface="+mn-lt"/>
            </a:endParaRPr>
          </a:p>
        </p:txBody>
      </p:sp>
      <p:sp>
        <p:nvSpPr>
          <p:cNvPr id="20" name="MH_Title"/>
          <p:cNvSpPr/>
          <p:nvPr>
            <p:custDataLst>
              <p:tags r:id="rId4"/>
            </p:custDataLst>
          </p:nvPr>
        </p:nvSpPr>
        <p:spPr>
          <a:xfrm>
            <a:off x="2476500" y="2175510"/>
            <a:ext cx="4208780" cy="481330"/>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lvl="0" algn="ctr">
              <a:lnSpc>
                <a:spcPct val="120000"/>
              </a:lnSpc>
              <a:buClrTx/>
              <a:buSzTx/>
              <a:buFontTx/>
              <a:defRPr/>
            </a:pPr>
            <a:r>
              <a:rPr lang="en-US" altLang="zh-CN" sz="2100" b="1" dirty="0">
                <a:solidFill>
                  <a:srgbClr val="FFFFFF"/>
                </a:solidFill>
                <a:cs typeface="+mn-ea"/>
                <a:sym typeface="+mn-ea"/>
              </a:rPr>
              <a:t>   </a:t>
            </a:r>
            <a:r>
              <a:rPr lang="zh-CN" altLang="en-US" sz="2100" b="1" dirty="0">
                <a:solidFill>
                  <a:srgbClr val="FFFFFF"/>
                </a:solidFill>
                <a:cs typeface="+mn-ea"/>
                <a:sym typeface="+mn-ea"/>
              </a:rPr>
              <a:t>中国当代舞的类别</a:t>
            </a:r>
            <a:endParaRPr lang="zh-CN" altLang="en-US" sz="2100" b="1" dirty="0">
              <a:solidFill>
                <a:srgbClr val="FFFFFF"/>
              </a:solidFill>
              <a:cs typeface="+mn-ea"/>
              <a:sym typeface="+mn-lt"/>
            </a:endParaRPr>
          </a:p>
        </p:txBody>
      </p:sp>
      <p:sp>
        <p:nvSpPr>
          <p:cNvPr id="25" name="MH_Number"/>
          <p:cNvSpPr/>
          <p:nvPr>
            <p:custDataLst>
              <p:tags r:id="rId5"/>
            </p:custDataLst>
          </p:nvPr>
        </p:nvSpPr>
        <p:spPr>
          <a:xfrm>
            <a:off x="1896202" y="1982862"/>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cs typeface="+mn-ea"/>
                <a:sym typeface="+mn-lt"/>
              </a:rPr>
              <a:t>3</a:t>
            </a:r>
            <a:endParaRPr lang="en-US" altLang="zh-CN" sz="3600" b="1">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bldLvl="0" animBg="1"/>
      <p:bldP spid="25" grpId="0" bldLvl="0" animBg="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MH" val="20170401212220"/>
  <p:tag name="MH_LIBRARY" val="CONTENTS"/>
  <p:tag name="MH_TYPE" val="NUMBER"/>
  <p:tag name="ID" val="547146"/>
  <p:tag name="MH_ORDER" val="1"/>
</p:tagLst>
</file>

<file path=ppt/tags/tag11.xml><?xml version="1.0" encoding="utf-8"?>
<p:tagLst xmlns:p="http://schemas.openxmlformats.org/presentationml/2006/main">
  <p:tag name="MH" val="20170401212220"/>
  <p:tag name="MH_LIBRARY" val="CONTENTS"/>
  <p:tag name="MH_TYPE" val="TITLE"/>
  <p:tag name="ID" val="547146"/>
</p:tagLst>
</file>

<file path=ppt/tags/tag12.xml><?xml version="1.0" encoding="utf-8"?>
<p:tagLst xmlns:p="http://schemas.openxmlformats.org/presentationml/2006/main">
  <p:tag name="MH" val="20170401212220"/>
  <p:tag name="MH_LIBRARY" val="CONTENTS"/>
  <p:tag name="MH_TYPE" val="NUMBER"/>
  <p:tag name="ID" val="547146"/>
  <p:tag name="MH_ORDER" val="NUMBER"/>
</p:tagLst>
</file>

<file path=ppt/tags/tag13.xml><?xml version="1.0" encoding="utf-8"?>
<p:tagLst xmlns:p="http://schemas.openxmlformats.org/presentationml/2006/main">
  <p:tag name="KSO_WM_UNIT_PLACING_PICTURE_USER_VIEWPORT" val="{&quot;height&quot;:666,&quot;width&quot;:11846}"/>
</p:tagLst>
</file>

<file path=ppt/tags/tag14.xml><?xml version="1.0" encoding="utf-8"?>
<p:tagLst xmlns:p="http://schemas.openxmlformats.org/presentationml/2006/main">
  <p:tag name="MH" val="20170401212220"/>
  <p:tag name="MH_LIBRARY" val="CONTENTS"/>
  <p:tag name="MH_TYPE" val="TITLE"/>
  <p:tag name="ID" val="547146"/>
</p:tagLst>
</file>

<file path=ppt/tags/tag15.xml><?xml version="1.0" encoding="utf-8"?>
<p:tagLst xmlns:p="http://schemas.openxmlformats.org/presentationml/2006/main">
  <p:tag name="MH" val="20170401212220"/>
  <p:tag name="MH_LIBRARY" val="CONTENTS"/>
  <p:tag name="MH_TYPE" val="NUMBER"/>
  <p:tag name="ID" val="547146"/>
  <p:tag name="MH_ORDER" val="NUMBER"/>
</p:tagLst>
</file>

<file path=ppt/tags/tag16.xml><?xml version="1.0" encoding="utf-8"?>
<p:tagLst xmlns:p="http://schemas.openxmlformats.org/presentationml/2006/main">
  <p:tag name="KSO_WM_UNIT_PLACING_PICTURE_USER_VIEWPORT" val="{&quot;height&quot;:666,&quot;width&quot;:11846}"/>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MH" val="20170401212220"/>
  <p:tag name="MH_LIBRARY" val="CONTENTS"/>
  <p:tag name="MH_TYPE" val="TITLE"/>
  <p:tag name="ID" val="547146"/>
</p:tagLst>
</file>

<file path=ppt/tags/tag19.xml><?xml version="1.0" encoding="utf-8"?>
<p:tagLst xmlns:p="http://schemas.openxmlformats.org/presentationml/2006/main">
  <p:tag name="MH" val="20170401212220"/>
  <p:tag name="MH_LIBRARY" val="CONTENTS"/>
  <p:tag name="MH_TYPE" val="NUMBER"/>
  <p:tag name="ID" val="547146"/>
  <p:tag name="MH_ORDER" val="NUMBER"/>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PLACING_PICTURE_USER_VIEWPORT" val="{&quot;height&quot;:666,&quot;width&quot;:11846}"/>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UNIT_PLACING_PICTURE_USER_VIEWPORT" val="{&quot;height&quot;:666,&quot;width&quot;:11846}"/>
</p:tagLst>
</file>

<file path=ppt/tags/tag23.xml><?xml version="1.0" encoding="utf-8"?>
<p:tagLst xmlns:p="http://schemas.openxmlformats.org/presentationml/2006/main">
  <p:tag name="KSO_WM_UNIT_PLACING_PICTURE_USER_VIEWPORT" val="{&quot;height&quot;:666,&quot;width&quot;:11846}"/>
</p:tagLst>
</file>

<file path=ppt/tags/tag24.xml><?xml version="1.0" encoding="utf-8"?>
<p:tagLst xmlns:p="http://schemas.openxmlformats.org/presentationml/2006/main">
  <p:tag name="MH" val="20170401212220"/>
  <p:tag name="MH_LIBRARY" val="CONTENTS"/>
  <p:tag name="MH_TYPE" val="TITLE"/>
  <p:tag name="ID" val="547146"/>
</p:tagLst>
</file>

<file path=ppt/tags/tag25.xml><?xml version="1.0" encoding="utf-8"?>
<p:tagLst xmlns:p="http://schemas.openxmlformats.org/presentationml/2006/main">
  <p:tag name="MH" val="20170401212220"/>
  <p:tag name="MH_LIBRARY" val="CONTENTS"/>
  <p:tag name="MH_TYPE" val="NUMBER"/>
  <p:tag name="ID" val="547146"/>
  <p:tag name="MH_ORDER" val="NUMBER"/>
</p:tagLst>
</file>

<file path=ppt/tags/tag26.xml><?xml version="1.0" encoding="utf-8"?>
<p:tagLst xmlns:p="http://schemas.openxmlformats.org/presentationml/2006/main">
  <p:tag name="MH_CONTENTSID" val="290"/>
  <p:tag name="MH_SECTIONID" val="291,292,293,294,"/>
  <p:tag name="KSO_WPP_MARK_KEY" val="6c9bec3c-9116-4fe0-a4db-2cb83dc4c56c"/>
  <p:tag name="COMMONDATA" val="eyJoZGlkIjoiMzk2Y2EyOGE0ZDBhZTE0NzZhODk4NjdjMmMxZTkxOTIifQ=="/>
</p:tagLst>
</file>

<file path=ppt/tags/tag3.xml><?xml version="1.0" encoding="utf-8"?>
<p:tagLst xmlns:p="http://schemas.openxmlformats.org/presentationml/2006/main">
  <p:tag name="MH" val="20170401212220"/>
  <p:tag name="MH_LIBRARY" val="CONTENTS"/>
  <p:tag name="MH_TYPE" val="ENTRY"/>
  <p:tag name="ID" val="547146"/>
  <p:tag name="MH_ORDER" val="2"/>
</p:tagLst>
</file>

<file path=ppt/tags/tag4.xml><?xml version="1.0" encoding="utf-8"?>
<p:tagLst xmlns:p="http://schemas.openxmlformats.org/presentationml/2006/main">
  <p:tag name="MH" val="20170401212220"/>
  <p:tag name="MH_LIBRARY" val="CONTENTS"/>
  <p:tag name="MH_TYPE" val="NUMBER"/>
  <p:tag name="ID" val="547146"/>
  <p:tag name="MH_ORDER" val="2"/>
</p:tagLst>
</file>

<file path=ppt/tags/tag5.xml><?xml version="1.0" encoding="utf-8"?>
<p:tagLst xmlns:p="http://schemas.openxmlformats.org/presentationml/2006/main">
  <p:tag name="MH" val="20170401212220"/>
  <p:tag name="MH_LIBRARY" val="CONTENTS"/>
  <p:tag name="MH_TYPE" val="ENTRY"/>
  <p:tag name="ID" val="547146"/>
  <p:tag name="MH_ORDER" val="3"/>
</p:tagLst>
</file>

<file path=ppt/tags/tag6.xml><?xml version="1.0" encoding="utf-8"?>
<p:tagLst xmlns:p="http://schemas.openxmlformats.org/presentationml/2006/main">
  <p:tag name="MH" val="20170401212220"/>
  <p:tag name="MH_LIBRARY" val="CONTENTS"/>
  <p:tag name="MH_TYPE" val="NUMBER"/>
  <p:tag name="ID" val="547146"/>
  <p:tag name="MH_ORDER" val="3"/>
</p:tagLst>
</file>

<file path=ppt/tags/tag7.xml><?xml version="1.0" encoding="utf-8"?>
<p:tagLst xmlns:p="http://schemas.openxmlformats.org/presentationml/2006/main">
  <p:tag name="MH" val="20170401212220"/>
  <p:tag name="MH_LIBRARY" val="CONTENTS"/>
  <p:tag name="MH_TYPE" val="ENTRY"/>
  <p:tag name="ID" val="547146"/>
  <p:tag name="MH_ORDER" val="2"/>
  <p:tag name="KSO_WM_BEAUTIFY_FLAG" val=""/>
</p:tagLst>
</file>

<file path=ppt/tags/tag8.xml><?xml version="1.0" encoding="utf-8"?>
<p:tagLst xmlns:p="http://schemas.openxmlformats.org/presentationml/2006/main">
  <p:tag name="MH" val="20170401212220"/>
  <p:tag name="MH_LIBRARY" val="CONTENTS"/>
  <p:tag name="MH_TYPE" val="NUMBER"/>
  <p:tag name="ID" val="547146"/>
  <p:tag name="MH_ORDER" val="2"/>
  <p:tag name="KSO_WM_BEAUTIFY_FLAG" val=""/>
</p:tagLst>
</file>

<file path=ppt/tags/tag9.xml><?xml version="1.0" encoding="utf-8"?>
<p:tagLst xmlns:p="http://schemas.openxmlformats.org/presentationml/2006/main">
  <p:tag name="MH" val="20170401212220"/>
  <p:tag name="MH_LIBRARY" val="CONTENTS"/>
  <p:tag name="MH_TYPE" val="ENTRY"/>
  <p:tag name="ID" val="547146"/>
  <p:tag name="MH_ORDER" val="1"/>
</p:tagLst>
</file>

<file path=ppt/theme/theme1.xml><?xml version="1.0" encoding="utf-8"?>
<a:theme xmlns:a="http://schemas.openxmlformats.org/drawingml/2006/main" name="第一PPT，www.1ppt.com">
  <a:themeElements>
    <a:clrScheme name="自定义 84">
      <a:dk1>
        <a:sysClr val="windowText" lastClr="000000"/>
      </a:dk1>
      <a:lt1>
        <a:sysClr val="window" lastClr="FFFFFF"/>
      </a:lt1>
      <a:dk2>
        <a:srgbClr val="44546A"/>
      </a:dk2>
      <a:lt2>
        <a:srgbClr val="E7E6E6"/>
      </a:lt2>
      <a:accent1>
        <a:srgbClr val="7C10E4"/>
      </a:accent1>
      <a:accent2>
        <a:srgbClr val="2E76F1"/>
      </a:accent2>
      <a:accent3>
        <a:srgbClr val="CF137C"/>
      </a:accent3>
      <a:accent4>
        <a:srgbClr val="073AA1"/>
      </a:accent4>
      <a:accent5>
        <a:srgbClr val="4472C4"/>
      </a:accent5>
      <a:accent6>
        <a:srgbClr val="70AD47"/>
      </a:accent6>
      <a:hlink>
        <a:srgbClr val="0563C1"/>
      </a:hlink>
      <a:folHlink>
        <a:srgbClr val="954F72"/>
      </a:folHlink>
    </a:clrScheme>
    <a:fontScheme name="osy5ed5o">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2220</Words>
  <Application>WPS 演示</Application>
  <PresentationFormat>全屏显示(16:9)</PresentationFormat>
  <Paragraphs>179</Paragraphs>
  <Slides>21</Slides>
  <Notes>27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等线</vt:lpstr>
      <vt:lpstr>微软雅黑</vt:lpstr>
      <vt:lpstr>Calibri</vt:lpstr>
      <vt:lpstr>方正正黑简体</vt:lpstr>
      <vt:lpstr>黑体</vt:lpstr>
      <vt:lpstr>Calibri</vt:lpstr>
      <vt:lpstr>Arial Unicode MS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舞蹈培训</dc:title>
  <dc:creator>第一PPT</dc:creator>
  <cp:keywords>www.1ppt.com</cp:keywords>
  <dc:description>www.1ppt.com</dc:description>
  <cp:lastModifiedBy>原</cp:lastModifiedBy>
  <cp:revision>43</cp:revision>
  <dcterms:created xsi:type="dcterms:W3CDTF">2017-03-04T06:55:00Z</dcterms:created>
  <dcterms:modified xsi:type="dcterms:W3CDTF">2023-09-17T02:02:47Z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293344D16FAF45A6B1CD07B6959376EC_12</vt:lpwstr>
  </property>
  <property fmtid="{D5CDD505-2E9C-101B-9397-08002B2CF9AE}" pid="3" name="KSOProductBuildVer">
    <vt:lpwstr>2052-11.1.0.12132</vt:lpwstr>
  </property>
</Properties>
</file>